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6"/>
  </p:notesMasterIdLst>
  <p:sldIdLst>
    <p:sldId id="256" r:id="rId2"/>
    <p:sldId id="305" r:id="rId3"/>
    <p:sldId id="258" r:id="rId4"/>
    <p:sldId id="270" r:id="rId5"/>
    <p:sldId id="257" r:id="rId6"/>
    <p:sldId id="259" r:id="rId7"/>
    <p:sldId id="260" r:id="rId8"/>
    <p:sldId id="261" r:id="rId9"/>
    <p:sldId id="264" r:id="rId10"/>
    <p:sldId id="262" r:id="rId11"/>
    <p:sldId id="265" r:id="rId12"/>
    <p:sldId id="266" r:id="rId13"/>
    <p:sldId id="267" r:id="rId14"/>
    <p:sldId id="268" r:id="rId15"/>
    <p:sldId id="269" r:id="rId16"/>
    <p:sldId id="271"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7" r:id="rId31"/>
    <p:sldId id="288" r:id="rId32"/>
    <p:sldId id="289" r:id="rId33"/>
    <p:sldId id="290" r:id="rId34"/>
    <p:sldId id="291" r:id="rId35"/>
    <p:sldId id="294" r:id="rId36"/>
    <p:sldId id="292" r:id="rId37"/>
    <p:sldId id="293" r:id="rId38"/>
    <p:sldId id="295" r:id="rId39"/>
    <p:sldId id="296" r:id="rId40"/>
    <p:sldId id="297" r:id="rId41"/>
    <p:sldId id="299" r:id="rId42"/>
    <p:sldId id="298" r:id="rId43"/>
    <p:sldId id="300" r:id="rId44"/>
    <p:sldId id="302"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62"/>
    <p:restoredTop sz="80146"/>
  </p:normalViewPr>
  <p:slideViewPr>
    <p:cSldViewPr snapToGrid="0">
      <p:cViewPr>
        <p:scale>
          <a:sx n="62" d="100"/>
          <a:sy n="62" d="100"/>
        </p:scale>
        <p:origin x="2280" y="4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278FAF-3B1D-9A4A-96D8-82F1E1DA2CBA}" type="datetimeFigureOut">
              <a:rPr lang="en-US" smtClean="0"/>
              <a:t>12/7/23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5415D0-1381-5246-BA3A-0EA778F786D2}" type="slidenum">
              <a:rPr lang="en-US" smtClean="0"/>
              <a:t>‹#›</a:t>
            </a:fld>
            <a:endParaRPr lang="en-US"/>
          </a:p>
        </p:txBody>
      </p:sp>
    </p:spTree>
    <p:extLst>
      <p:ext uri="{BB962C8B-B14F-4D97-AF65-F5344CB8AC3E}">
        <p14:creationId xmlns:p14="http://schemas.microsoft.com/office/powerpoint/2010/main" val="1744686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2</a:t>
            </a:fld>
            <a:endParaRPr lang="en-US"/>
          </a:p>
        </p:txBody>
      </p:sp>
    </p:spTree>
    <p:extLst>
      <p:ext uri="{BB962C8B-B14F-4D97-AF65-F5344CB8AC3E}">
        <p14:creationId xmlns:p14="http://schemas.microsoft.com/office/powerpoint/2010/main" val="153699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seems to be a negative correlation between distance from home and monthly income. The plot and loess curve imply that as distance from home initially increases, monthly income also increases, but after a monthly income of 15,000 is exceeded, there is an overall decrease in the distance from home. The curve </a:t>
            </a:r>
            <a:r>
              <a:rPr lang="en-US" dirty="0" err="1"/>
              <a:t>resemebles</a:t>
            </a:r>
            <a:r>
              <a:rPr lang="en-US" dirty="0"/>
              <a:t> a concave curve, with the downward slight 'w' shape. Looking at this graph, I would interpret distance from home to be in miles, because if this is in kilometers, it doesn't seem to make logical sense. </a:t>
            </a:r>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12</a:t>
            </a:fld>
            <a:endParaRPr lang="en-US"/>
          </a:p>
        </p:txBody>
      </p:sp>
    </p:spTree>
    <p:extLst>
      <p:ext uri="{BB962C8B-B14F-4D97-AF65-F5344CB8AC3E}">
        <p14:creationId xmlns:p14="http://schemas.microsoft.com/office/powerpoint/2010/main" val="3506913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seems to be a more prominent downturned 'w' shape for women than for men. But the overall relationship is as mentioned above (between distance from home and Monthly Income).</a:t>
            </a:r>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13</a:t>
            </a:fld>
            <a:endParaRPr lang="en-US"/>
          </a:p>
        </p:txBody>
      </p:sp>
    </p:spTree>
    <p:extLst>
      <p:ext uri="{BB962C8B-B14F-4D97-AF65-F5344CB8AC3E}">
        <p14:creationId xmlns:p14="http://schemas.microsoft.com/office/powerpoint/2010/main" val="1594943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Job Satisfaction seems to be higher for Research and Development for both Males and Females. There are less data points for those in Human Resources so a clear defined relationship can't be concluded. There seems to be decent job satisfaction for those in Sales too for both genders. </a:t>
            </a:r>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14</a:t>
            </a:fld>
            <a:endParaRPr lang="en-US"/>
          </a:p>
        </p:txBody>
      </p:sp>
    </p:spTree>
    <p:extLst>
      <p:ext uri="{BB962C8B-B14F-4D97-AF65-F5344CB8AC3E}">
        <p14:creationId xmlns:p14="http://schemas.microsoft.com/office/powerpoint/2010/main" val="38222428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plot confirms that as Age increases, total working years also increase, and monthly income seems to follow the same trend as well. There is a positive correlation between all 3 variables - Age, Total working years, and monthly income. </a:t>
            </a:r>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15</a:t>
            </a:fld>
            <a:endParaRPr lang="en-US"/>
          </a:p>
        </p:txBody>
      </p:sp>
    </p:spTree>
    <p:extLst>
      <p:ext uri="{BB962C8B-B14F-4D97-AF65-F5344CB8AC3E}">
        <p14:creationId xmlns:p14="http://schemas.microsoft.com/office/powerpoint/2010/main" val="3568021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looking the employees who </a:t>
            </a:r>
            <a:r>
              <a:rPr lang="en-US" dirty="0" err="1"/>
              <a:t>attrited</a:t>
            </a:r>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16</a:t>
            </a:fld>
            <a:endParaRPr lang="en-US"/>
          </a:p>
        </p:txBody>
      </p:sp>
    </p:spTree>
    <p:extLst>
      <p:ext uri="{BB962C8B-B14F-4D97-AF65-F5344CB8AC3E}">
        <p14:creationId xmlns:p14="http://schemas.microsoft.com/office/powerpoint/2010/main" val="2009844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those who left the company, many men were in Research &amp; Development and Sales, while there were equal amounts of women in Research &amp; Development and Sales. There are equal amounts of men and women from Human resources who left the company. </a:t>
            </a:r>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17</a:t>
            </a:fld>
            <a:endParaRPr lang="en-US"/>
          </a:p>
        </p:txBody>
      </p:sp>
    </p:spTree>
    <p:extLst>
      <p:ext uri="{BB962C8B-B14F-4D97-AF65-F5344CB8AC3E}">
        <p14:creationId xmlns:p14="http://schemas.microsoft.com/office/powerpoint/2010/main" val="827892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those who left the company, it seems likes a lot of them were making under $10,000 monthly. There seems to be a negative relationship between Job Satisfaction and Distance from home (as distance from home increases in miles, the job satisfaction goes down). </a:t>
            </a:r>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18</a:t>
            </a:fld>
            <a:endParaRPr lang="en-US"/>
          </a:p>
        </p:txBody>
      </p:sp>
    </p:spTree>
    <p:extLst>
      <p:ext uri="{BB962C8B-B14F-4D97-AF65-F5344CB8AC3E}">
        <p14:creationId xmlns:p14="http://schemas.microsoft.com/office/powerpoint/2010/main" val="29611340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those who left the company, there is a positive relationship between job level and Monthly income. Age seems to be scattered, but at a job level of around 1, and monthly income less than 5000, the age group seems to have employees in their 20s. </a:t>
            </a:r>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19</a:t>
            </a:fld>
            <a:endParaRPr lang="en-US"/>
          </a:p>
        </p:txBody>
      </p:sp>
    </p:spTree>
    <p:extLst>
      <p:ext uri="{BB962C8B-B14F-4D97-AF65-F5344CB8AC3E}">
        <p14:creationId xmlns:p14="http://schemas.microsoft.com/office/powerpoint/2010/main" val="39167724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those who left the company, it looks like Job Level is positively correlated with Age for both Males and Females. The slope of the linear regression line for females seems to be more steep than it is for the males. </a:t>
            </a:r>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20</a:t>
            </a:fld>
            <a:endParaRPr lang="en-US"/>
          </a:p>
        </p:txBody>
      </p:sp>
    </p:spTree>
    <p:extLst>
      <p:ext uri="{BB962C8B-B14F-4D97-AF65-F5344CB8AC3E}">
        <p14:creationId xmlns:p14="http://schemas.microsoft.com/office/powerpoint/2010/main" val="34651227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those who left the company, many employees were working over time. As mentioned earlier, there are more male data points compared to females, which is why at first glance it may seem a bit off. It looks like of the Over time group - approximately 70% were males, and 30% was females. </a:t>
            </a:r>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21</a:t>
            </a:fld>
            <a:endParaRPr lang="en-US"/>
          </a:p>
        </p:txBody>
      </p:sp>
    </p:spTree>
    <p:extLst>
      <p:ext uri="{BB962C8B-B14F-4D97-AF65-F5344CB8AC3E}">
        <p14:creationId xmlns:p14="http://schemas.microsoft.com/office/powerpoint/2010/main" val="1379211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4</a:t>
            </a:fld>
            <a:endParaRPr lang="en-US"/>
          </a:p>
        </p:txBody>
      </p:sp>
    </p:spTree>
    <p:extLst>
      <p:ext uri="{BB962C8B-B14F-4D97-AF65-F5344CB8AC3E}">
        <p14:creationId xmlns:p14="http://schemas.microsoft.com/office/powerpoint/2010/main" val="34744018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seems to be a slight downward trend when looking at the relationship between Number of companies worked and Percent salary hike. I was trying to see if the number of companies worked affected the percent salary hike positively. At first glance, it seems like there is no variation int he line, but if you observe closely, there is a slight downward trend. </a:t>
            </a:r>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22</a:t>
            </a:fld>
            <a:endParaRPr lang="en-US"/>
          </a:p>
        </p:txBody>
      </p:sp>
    </p:spTree>
    <p:extLst>
      <p:ext uri="{BB962C8B-B14F-4D97-AF65-F5344CB8AC3E}">
        <p14:creationId xmlns:p14="http://schemas.microsoft.com/office/powerpoint/2010/main" val="2046996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histogram of percent salary hike, with each bar being split and shaded by if the employee(s) were working over time. The overall percent salary hike (without the split) seems to be right skewed generally, but the shape of the line/trend seems to imply that it may be multimodal. </a:t>
            </a:r>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23</a:t>
            </a:fld>
            <a:endParaRPr lang="en-US"/>
          </a:p>
        </p:txBody>
      </p:sp>
    </p:spTree>
    <p:extLst>
      <p:ext uri="{BB962C8B-B14F-4D97-AF65-F5344CB8AC3E}">
        <p14:creationId xmlns:p14="http://schemas.microsoft.com/office/powerpoint/2010/main" val="11694095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plot takes a look at Years at Company and Percent salary hike. Those with a higher performance rating seem to have a higher percent salary hike. For a Percent salary hike less than 20%, it seems like the performance rating is under 4, and trends around the 3 rating. </a:t>
            </a:r>
          </a:p>
          <a:p>
            <a:r>
              <a:rPr lang="en-US" dirty="0"/>
              <a:t>There is not a clear trend to confirm that more years at the company </a:t>
            </a:r>
            <a:r>
              <a:rPr lang="en-US" dirty="0">
                <a:sym typeface="Wingdings" pitchFamily="2" charset="2"/>
              </a:rPr>
              <a:t> higher percentage salary hike. </a:t>
            </a:r>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24</a:t>
            </a:fld>
            <a:endParaRPr lang="en-US"/>
          </a:p>
        </p:txBody>
      </p:sp>
    </p:spTree>
    <p:extLst>
      <p:ext uri="{BB962C8B-B14F-4D97-AF65-F5344CB8AC3E}">
        <p14:creationId xmlns:p14="http://schemas.microsoft.com/office/powerpoint/2010/main" val="19720201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plot looks at the relationship between Job Satisfaction based on Education categorized by education field. Most education fields seem to have a negative correlation between job satisfaction and years of education, except for the Medical field. The medical field is the only field where as education increases, the job </a:t>
            </a:r>
            <a:r>
              <a:rPr lang="en-US" dirty="0" err="1"/>
              <a:t>satifaction</a:t>
            </a:r>
            <a:r>
              <a:rPr lang="en-US" dirty="0"/>
              <a:t> also seems to increase. </a:t>
            </a:r>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25</a:t>
            </a:fld>
            <a:endParaRPr lang="en-US"/>
          </a:p>
        </p:txBody>
      </p:sp>
    </p:spTree>
    <p:extLst>
      <p:ext uri="{BB962C8B-B14F-4D97-AF65-F5344CB8AC3E}">
        <p14:creationId xmlns:p14="http://schemas.microsoft.com/office/powerpoint/2010/main" val="2324838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called “Monthly Income” in the data set. </a:t>
            </a:r>
          </a:p>
        </p:txBody>
      </p:sp>
      <p:sp>
        <p:nvSpPr>
          <p:cNvPr id="4" name="Slide Number Placeholder 3"/>
          <p:cNvSpPr>
            <a:spLocks noGrp="1"/>
          </p:cNvSpPr>
          <p:nvPr>
            <p:ph type="sldNum" sz="quarter" idx="5"/>
          </p:nvPr>
        </p:nvSpPr>
        <p:spPr/>
        <p:txBody>
          <a:bodyPr/>
          <a:lstStyle/>
          <a:p>
            <a:fld id="{1F5415D0-1381-5246-BA3A-0EA778F786D2}" type="slidenum">
              <a:rPr lang="en-US" smtClean="0"/>
              <a:t>26</a:t>
            </a:fld>
            <a:endParaRPr lang="en-US"/>
          </a:p>
        </p:txBody>
      </p:sp>
    </p:spTree>
    <p:extLst>
      <p:ext uri="{BB962C8B-B14F-4D97-AF65-F5344CB8AC3E}">
        <p14:creationId xmlns:p14="http://schemas.microsoft.com/office/powerpoint/2010/main" val="30300955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dirty="0"/>
              <a:t>Looking at this summary of model 1 output, it indicates that the statistically significant p values are Business Travel, </a:t>
            </a:r>
            <a:r>
              <a:rPr lang="en-US" dirty="0" err="1"/>
              <a:t>JobLevel</a:t>
            </a:r>
            <a:r>
              <a:rPr lang="en-US" dirty="0"/>
              <a:t>, Job Role, Performance rating, Total working Years, and Years since last promotion. </a:t>
            </a:r>
            <a:r>
              <a:rPr lang="en-US" b="0" i="0" dirty="0">
                <a:solidFill>
                  <a:srgbClr val="D1D5DB"/>
                </a:solidFill>
                <a:effectLst/>
                <a:latin typeface="Söhne"/>
              </a:rPr>
              <a:t>The F-statistic tests the overall significance of the model. The F-statistic is 340.7 with a very small p-value (&lt; 2.2e-16), suggests that at least one predictor variable is significantly related to </a:t>
            </a:r>
            <a:r>
              <a:rPr lang="en-US" dirty="0"/>
              <a:t>Monthly </a:t>
            </a:r>
            <a:r>
              <a:rPr lang="en-US" dirty="0" err="1"/>
              <a:t>Income.</a:t>
            </a:r>
            <a:r>
              <a:rPr lang="en-US" b="0" i="0" dirty="0" err="1">
                <a:solidFill>
                  <a:srgbClr val="D1D5DB"/>
                </a:solidFill>
                <a:effectLst/>
                <a:latin typeface="Söhne"/>
              </a:rPr>
              <a:t>There</a:t>
            </a:r>
            <a:r>
              <a:rPr lang="en-US" b="0" i="0" dirty="0">
                <a:solidFill>
                  <a:srgbClr val="D1D5DB"/>
                </a:solidFill>
                <a:effectLst/>
                <a:latin typeface="Söhne"/>
              </a:rPr>
              <a:t> are two coefficients not defined because of singularities. This might indicate multicollinearity, where two or more predictor variables are highly correlated.</a:t>
            </a:r>
          </a:p>
          <a:p>
            <a:br>
              <a:rPr lang="en-US" dirty="0"/>
            </a:br>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27</a:t>
            </a:fld>
            <a:endParaRPr lang="en-US"/>
          </a:p>
        </p:txBody>
      </p:sp>
    </p:spTree>
    <p:extLst>
      <p:ext uri="{BB962C8B-B14F-4D97-AF65-F5344CB8AC3E}">
        <p14:creationId xmlns:p14="http://schemas.microsoft.com/office/powerpoint/2010/main" val="37690874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select predictors were chosen because of the insights from the EDA. I thought they were significant predictors</a:t>
            </a:r>
          </a:p>
        </p:txBody>
      </p:sp>
      <p:sp>
        <p:nvSpPr>
          <p:cNvPr id="4" name="Slide Number Placeholder 3"/>
          <p:cNvSpPr>
            <a:spLocks noGrp="1"/>
          </p:cNvSpPr>
          <p:nvPr>
            <p:ph type="sldNum" sz="quarter" idx="5"/>
          </p:nvPr>
        </p:nvSpPr>
        <p:spPr/>
        <p:txBody>
          <a:bodyPr/>
          <a:lstStyle/>
          <a:p>
            <a:fld id="{1F5415D0-1381-5246-BA3A-0EA778F786D2}" type="slidenum">
              <a:rPr lang="en-US" smtClean="0"/>
              <a:t>28</a:t>
            </a:fld>
            <a:endParaRPr lang="en-US"/>
          </a:p>
        </p:txBody>
      </p:sp>
    </p:spTree>
    <p:extLst>
      <p:ext uri="{BB962C8B-B14F-4D97-AF65-F5344CB8AC3E}">
        <p14:creationId xmlns:p14="http://schemas.microsoft.com/office/powerpoint/2010/main" val="15062380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The coefficient for </a:t>
            </a:r>
            <a:r>
              <a:rPr lang="en-US" dirty="0" err="1"/>
              <a:t>JobLevel</a:t>
            </a:r>
            <a:r>
              <a:rPr lang="en-US" b="0" i="0" dirty="0">
                <a:solidFill>
                  <a:srgbClr val="D1D5DB"/>
                </a:solidFill>
                <a:effectLst/>
                <a:latin typeface="Söhne"/>
              </a:rPr>
              <a:t> is 3042.789. This suggests that, on average, an increase of one unit in </a:t>
            </a:r>
            <a:r>
              <a:rPr lang="en-US" dirty="0" err="1"/>
              <a:t>JobLevel</a:t>
            </a:r>
            <a:r>
              <a:rPr lang="en-US" b="0" i="0" dirty="0">
                <a:solidFill>
                  <a:srgbClr val="D1D5DB"/>
                </a:solidFill>
                <a:effectLst/>
                <a:latin typeface="Söhne"/>
              </a:rPr>
              <a:t> is associated with an increase of $3042.789 in </a:t>
            </a:r>
            <a:r>
              <a:rPr lang="en-US" dirty="0" err="1"/>
              <a:t>MonthlyIncome</a:t>
            </a:r>
            <a:r>
              <a:rPr lang="en-US" b="0" i="0" dirty="0" err="1">
                <a:solidFill>
                  <a:srgbClr val="D1D5DB"/>
                </a:solidFill>
                <a:effectLst/>
                <a:latin typeface="Söhne"/>
              </a:rPr>
              <a:t>.Likewise</a:t>
            </a:r>
            <a:r>
              <a:rPr lang="en-US" b="0" i="0" dirty="0">
                <a:solidFill>
                  <a:srgbClr val="D1D5DB"/>
                </a:solidFill>
                <a:effectLst/>
                <a:latin typeface="Söhne"/>
              </a:rPr>
              <a:t>, Age has a coefficient of 12.875 indicating that a year increase in age, results in $12.88 additional monthly income, holding all other variables constant. Males have a coefficient of 120, indicating that holding all other variables constant, males make an additional $120 compared to women monthly. The coefficient for distance from home has a. -7.908, which indicates each additional mile away from home may result in a monthly salary decrease by -$7. </a:t>
            </a:r>
          </a:p>
          <a:p>
            <a:endParaRPr lang="en-US" b="0" i="0" dirty="0">
              <a:solidFill>
                <a:srgbClr val="D1D5DB"/>
              </a:solidFill>
              <a:effectLst/>
              <a:latin typeface="Söhne"/>
            </a:endParaRPr>
          </a:p>
          <a:p>
            <a:r>
              <a:rPr lang="en-US" dirty="0"/>
              <a:t>The statistically significant p values (&lt;.10) are Age, certain Job Roles – like Laboratory Technician, Manager, and Research director, Job Level;</a:t>
            </a:r>
          </a:p>
          <a:p>
            <a:endParaRPr lang="en-US" dirty="0"/>
          </a:p>
          <a:p>
            <a:r>
              <a:rPr lang="en-US" dirty="0"/>
              <a:t>O</a:t>
            </a:r>
            <a:r>
              <a:rPr lang="en-US" b="0" i="0" dirty="0">
                <a:solidFill>
                  <a:srgbClr val="D1D5DB"/>
                </a:solidFill>
                <a:effectLst/>
                <a:latin typeface="Söhne"/>
              </a:rPr>
              <a:t>verall, Model 2 appears to have a high R-squared value, indicating a good fit to the data. Many predictors are statistically significant, suggesting they contribute to determining Monthly Income</a:t>
            </a:r>
            <a:endParaRPr lang="en-US" dirty="0"/>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29</a:t>
            </a:fld>
            <a:endParaRPr lang="en-US"/>
          </a:p>
        </p:txBody>
      </p:sp>
    </p:spTree>
    <p:extLst>
      <p:ext uri="{BB962C8B-B14F-4D97-AF65-F5344CB8AC3E}">
        <p14:creationId xmlns:p14="http://schemas.microsoft.com/office/powerpoint/2010/main" val="7063871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30</a:t>
            </a:fld>
            <a:endParaRPr lang="en-US"/>
          </a:p>
        </p:txBody>
      </p:sp>
    </p:spTree>
    <p:extLst>
      <p:ext uri="{BB962C8B-B14F-4D97-AF65-F5344CB8AC3E}">
        <p14:creationId xmlns:p14="http://schemas.microsoft.com/office/powerpoint/2010/main" val="14226205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2 is the better fit as it has a lower mean RMSE and lower mean MSPE, and lowest AIC</a:t>
            </a:r>
          </a:p>
          <a:p>
            <a:r>
              <a:rPr lang="en-US" dirty="0"/>
              <a:t>MSPE – mean square predictive error</a:t>
            </a:r>
          </a:p>
          <a:p>
            <a:r>
              <a:rPr lang="en-US" dirty="0"/>
              <a:t>RMSE – Root mean square error (aka </a:t>
            </a:r>
            <a:r>
              <a:rPr lang="en-US" dirty="0" err="1"/>
              <a:t>sqr</a:t>
            </a:r>
            <a:r>
              <a:rPr lang="en-US" dirty="0"/>
              <a:t> root of </a:t>
            </a:r>
            <a:r>
              <a:rPr lang="en-US" dirty="0" err="1"/>
              <a:t>mspe</a:t>
            </a:r>
            <a:r>
              <a:rPr lang="en-US" dirty="0"/>
              <a:t>)</a:t>
            </a:r>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31</a:t>
            </a:fld>
            <a:endParaRPr lang="en-US"/>
          </a:p>
        </p:txBody>
      </p:sp>
    </p:spTree>
    <p:extLst>
      <p:ext uri="{BB962C8B-B14F-4D97-AF65-F5344CB8AC3E}">
        <p14:creationId xmlns:p14="http://schemas.microsoft.com/office/powerpoint/2010/main" val="3695350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look at overall Job Satisfaction among the employees. It looks like majority of employees seem to be satisfied with their job, with a handful not being as satisfied. It is a left skewed histogram. </a:t>
            </a:r>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5</a:t>
            </a:fld>
            <a:endParaRPr lang="en-US"/>
          </a:p>
        </p:txBody>
      </p:sp>
    </p:spTree>
    <p:extLst>
      <p:ext uri="{BB962C8B-B14F-4D97-AF65-F5344CB8AC3E}">
        <p14:creationId xmlns:p14="http://schemas.microsoft.com/office/powerpoint/2010/main" val="7355145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KNN stands for K Nearest Neighbors. </a:t>
            </a:r>
          </a:p>
        </p:txBody>
      </p:sp>
      <p:sp>
        <p:nvSpPr>
          <p:cNvPr id="4" name="Slide Number Placeholder 3"/>
          <p:cNvSpPr>
            <a:spLocks noGrp="1"/>
          </p:cNvSpPr>
          <p:nvPr>
            <p:ph type="sldNum" sz="quarter" idx="5"/>
          </p:nvPr>
        </p:nvSpPr>
        <p:spPr/>
        <p:txBody>
          <a:bodyPr/>
          <a:lstStyle/>
          <a:p>
            <a:fld id="{1F5415D0-1381-5246-BA3A-0EA778F786D2}" type="slidenum">
              <a:rPr lang="en-US" smtClean="0"/>
              <a:t>32</a:t>
            </a:fld>
            <a:endParaRPr lang="en-US"/>
          </a:p>
        </p:txBody>
      </p:sp>
    </p:spTree>
    <p:extLst>
      <p:ext uri="{BB962C8B-B14F-4D97-AF65-F5344CB8AC3E}">
        <p14:creationId xmlns:p14="http://schemas.microsoft.com/office/powerpoint/2010/main" val="1876563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D1D5DB"/>
                </a:solidFill>
                <a:effectLst/>
                <a:latin typeface="Söhne"/>
              </a:rPr>
              <a:t>The </a:t>
            </a:r>
            <a:r>
              <a:rPr lang="en-US" b="0" i="0" dirty="0" err="1">
                <a:solidFill>
                  <a:srgbClr val="D1D5DB"/>
                </a:solidFill>
                <a:effectLst/>
                <a:latin typeface="Söhne"/>
              </a:rPr>
              <a:t>knn</a:t>
            </a:r>
            <a:r>
              <a:rPr lang="en-US" b="0" i="0" dirty="0">
                <a:solidFill>
                  <a:srgbClr val="D1D5DB"/>
                </a:solidFill>
                <a:effectLst/>
                <a:latin typeface="Söhne"/>
              </a:rPr>
              <a:t> model ran through a loop of 100 iterations. The data was split 80/20 - 80% for training and 20% for testing. </a:t>
            </a:r>
          </a:p>
          <a:p>
            <a:pPr marL="285750" indent="-285750">
              <a:buFont typeface="Arial" panose="020B0604020202020204" pitchFamily="34" charset="0"/>
              <a:buChar char="•"/>
            </a:pPr>
            <a:r>
              <a:rPr lang="en-US" b="1" i="0" dirty="0">
                <a:solidFill>
                  <a:srgbClr val="D1D5DB"/>
                </a:solidFill>
                <a:effectLst/>
                <a:latin typeface="Söhne"/>
              </a:rPr>
              <a:t>Sensitivity (True Positive Rate):</a:t>
            </a:r>
            <a:r>
              <a:rPr lang="en-US" b="0" i="0" dirty="0">
                <a:solidFill>
                  <a:srgbClr val="D1D5DB"/>
                </a:solidFill>
                <a:effectLst/>
                <a:latin typeface="Söhne"/>
              </a:rPr>
              <a:t> </a:t>
            </a:r>
            <a:r>
              <a:rPr lang="en-US" dirty="0"/>
              <a:t>10.345%</a:t>
            </a:r>
          </a:p>
          <a:p>
            <a:pPr marL="742950" lvl="1" indent="-285750" algn="l">
              <a:buFont typeface="Arial" panose="020B0604020202020204" pitchFamily="34" charset="0"/>
              <a:buChar char="•"/>
            </a:pPr>
            <a:r>
              <a:rPr lang="en-US" b="0" i="0" dirty="0">
                <a:solidFill>
                  <a:srgbClr val="D1D5DB"/>
                </a:solidFill>
                <a:effectLst/>
                <a:latin typeface="Söhne"/>
              </a:rPr>
              <a:t>The proportion of actual positives correctly predicted.</a:t>
            </a:r>
          </a:p>
          <a:p>
            <a:pPr marL="285750" indent="-285750">
              <a:buFont typeface="Arial" panose="020B0604020202020204" pitchFamily="34" charset="0"/>
              <a:buChar char="•"/>
            </a:pPr>
            <a:r>
              <a:rPr lang="en-US" b="1" i="0" dirty="0">
                <a:solidFill>
                  <a:srgbClr val="D1D5DB"/>
                </a:solidFill>
                <a:effectLst/>
                <a:latin typeface="Söhne"/>
              </a:rPr>
              <a:t>Specificity (True Negative Rate):</a:t>
            </a:r>
            <a:r>
              <a:rPr lang="en-US" b="0" i="0" dirty="0">
                <a:solidFill>
                  <a:srgbClr val="D1D5DB"/>
                </a:solidFill>
                <a:effectLst/>
                <a:latin typeface="Söhne"/>
              </a:rPr>
              <a:t> </a:t>
            </a:r>
            <a:r>
              <a:rPr lang="en-US" dirty="0"/>
              <a:t>98.62%</a:t>
            </a:r>
          </a:p>
          <a:p>
            <a:pPr marL="742950" lvl="1" indent="-285750" algn="l">
              <a:buFont typeface="Arial" panose="020B0604020202020204" pitchFamily="34" charset="0"/>
              <a:buChar char="•"/>
            </a:pPr>
            <a:r>
              <a:rPr lang="en-US" b="0" i="0" dirty="0">
                <a:solidFill>
                  <a:srgbClr val="D1D5DB"/>
                </a:solidFill>
                <a:effectLst/>
                <a:latin typeface="Söhne"/>
              </a:rPr>
              <a:t>The proportion of actual negatives correctly predicted.</a:t>
            </a:r>
          </a:p>
          <a:p>
            <a:pPr algn="l">
              <a:buFont typeface="Arial" panose="020B0604020202020204" pitchFamily="34" charset="0"/>
              <a:buChar char="•"/>
            </a:pPr>
            <a:r>
              <a:rPr lang="en-US" b="1" i="0" dirty="0">
                <a:solidFill>
                  <a:srgbClr val="D1D5DB"/>
                </a:solidFill>
                <a:effectLst/>
                <a:latin typeface="Söhne"/>
              </a:rPr>
              <a:t>Positive Predictive Value (Precision):</a:t>
            </a:r>
            <a:r>
              <a:rPr lang="en-US" b="0" i="0" dirty="0">
                <a:solidFill>
                  <a:srgbClr val="D1D5DB"/>
                </a:solidFill>
                <a:effectLst/>
                <a:latin typeface="Söhne"/>
              </a:rPr>
              <a:t> 60%</a:t>
            </a:r>
          </a:p>
          <a:p>
            <a:pPr marL="742950" lvl="1" indent="-285750" algn="l">
              <a:buFont typeface="Arial" panose="020B0604020202020204" pitchFamily="34" charset="0"/>
              <a:buChar char="•"/>
            </a:pPr>
            <a:r>
              <a:rPr lang="en-US" b="0" i="0" dirty="0">
                <a:solidFill>
                  <a:srgbClr val="D1D5DB"/>
                </a:solidFill>
                <a:effectLst/>
                <a:latin typeface="Söhne"/>
              </a:rPr>
              <a:t>The proportion of predicted positives that are true positives.</a:t>
            </a:r>
          </a:p>
          <a:p>
            <a:pPr algn="l">
              <a:buFont typeface="Arial" panose="020B0604020202020204" pitchFamily="34" charset="0"/>
              <a:buChar char="•"/>
            </a:pPr>
            <a:r>
              <a:rPr lang="en-US" b="1" i="0" dirty="0">
                <a:solidFill>
                  <a:srgbClr val="D1D5DB"/>
                </a:solidFill>
                <a:effectLst/>
                <a:latin typeface="Söhne"/>
              </a:rPr>
              <a:t>Negative Predictive Value:</a:t>
            </a:r>
            <a:r>
              <a:rPr lang="en-US" b="0" i="0" dirty="0">
                <a:solidFill>
                  <a:srgbClr val="D1D5DB"/>
                </a:solidFill>
                <a:effectLst/>
                <a:latin typeface="Söhne"/>
              </a:rPr>
              <a:t> 84.62%</a:t>
            </a:r>
          </a:p>
          <a:p>
            <a:pPr marL="742950" lvl="1" indent="-285750" algn="l">
              <a:buFont typeface="Arial" panose="020B0604020202020204" pitchFamily="34" charset="0"/>
              <a:buChar char="•"/>
            </a:pPr>
            <a:r>
              <a:rPr lang="en-US" b="0" i="0" dirty="0">
                <a:solidFill>
                  <a:srgbClr val="D1D5DB"/>
                </a:solidFill>
                <a:effectLst/>
                <a:latin typeface="Söhne"/>
              </a:rPr>
              <a:t>The proportion of predicted negatives that are true negatives.</a:t>
            </a:r>
          </a:p>
          <a:p>
            <a:pPr algn="l">
              <a:buFont typeface="Arial" panose="020B0604020202020204" pitchFamily="34" charset="0"/>
              <a:buChar char="•"/>
            </a:pPr>
            <a:r>
              <a:rPr lang="en-US" b="1" i="0" dirty="0">
                <a:solidFill>
                  <a:srgbClr val="D1D5DB"/>
                </a:solidFill>
                <a:effectLst/>
                <a:latin typeface="Söhne"/>
              </a:rPr>
              <a:t>Prevalence:</a:t>
            </a:r>
            <a:r>
              <a:rPr lang="en-US" b="0" i="0" dirty="0">
                <a:solidFill>
                  <a:srgbClr val="D1D5DB"/>
                </a:solidFill>
                <a:effectLst/>
                <a:latin typeface="Söhne"/>
              </a:rPr>
              <a:t> 0.16667</a:t>
            </a:r>
          </a:p>
          <a:p>
            <a:pPr marL="742950" lvl="1" indent="-285750" algn="l">
              <a:buFont typeface="Arial" panose="020B0604020202020204" pitchFamily="34" charset="0"/>
              <a:buChar char="•"/>
            </a:pPr>
            <a:r>
              <a:rPr lang="en-US" b="0" i="0" dirty="0">
                <a:solidFill>
                  <a:srgbClr val="D1D5DB"/>
                </a:solidFill>
                <a:effectLst/>
                <a:latin typeface="Söhne"/>
              </a:rPr>
              <a:t>The proportion of actual positives in the dataset.</a:t>
            </a:r>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34</a:t>
            </a:fld>
            <a:endParaRPr lang="en-US"/>
          </a:p>
        </p:txBody>
      </p:sp>
    </p:spTree>
    <p:extLst>
      <p:ext uri="{BB962C8B-B14F-4D97-AF65-F5344CB8AC3E}">
        <p14:creationId xmlns:p14="http://schemas.microsoft.com/office/powerpoint/2010/main" val="15277715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dirty="0"/>
              <a:t>Similar to before, the loop ran for 100 iterations, but k was set to 7 when it came to </a:t>
            </a:r>
            <a:r>
              <a:rPr lang="en-US" dirty="0" err="1"/>
              <a:t>knn</a:t>
            </a:r>
            <a:r>
              <a:rPr lang="en-US" dirty="0"/>
              <a:t>. There are 2 confusion matrices. We have one, without the threshold changes, and on the right, we have with a threshold change. The accuracy went down with the threshold change, while sensitivity reduced by a lot, and specificity reduced by ~10%. The positive predictive value increased by 9%, and the negative pred value reduced by 14%. </a:t>
            </a:r>
          </a:p>
          <a:p>
            <a:pPr algn="l">
              <a:buFont typeface="Arial" panose="020B0604020202020204" pitchFamily="34" charset="0"/>
              <a:buChar char="•"/>
            </a:pP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The new threshold has a lower accuracy compared to the original </a:t>
            </a:r>
            <a:r>
              <a:rPr lang="en-US" b="0" i="0" dirty="0" err="1">
                <a:solidFill>
                  <a:srgbClr val="D1D5DB"/>
                </a:solidFill>
                <a:effectLst/>
                <a:latin typeface="Söhne"/>
              </a:rPr>
              <a:t>kNN</a:t>
            </a:r>
            <a:r>
              <a:rPr lang="en-US" b="0" i="0" dirty="0">
                <a:solidFill>
                  <a:srgbClr val="D1D5DB"/>
                </a:solidFill>
                <a:effectLst/>
                <a:latin typeface="Söhne"/>
              </a:rPr>
              <a:t> classification.</a:t>
            </a:r>
          </a:p>
          <a:p>
            <a:pPr algn="l">
              <a:buFont typeface="Arial" panose="020B0604020202020204" pitchFamily="34" charset="0"/>
              <a:buChar char="•"/>
            </a:pPr>
            <a:r>
              <a:rPr lang="en-US" b="0" i="0" dirty="0">
                <a:solidFill>
                  <a:srgbClr val="D1D5DB"/>
                </a:solidFill>
                <a:effectLst/>
                <a:latin typeface="Söhne"/>
              </a:rPr>
              <a:t>Sensitivity is significantly lower for the new threshold, indicating that fewer true positives are captured.</a:t>
            </a:r>
          </a:p>
          <a:p>
            <a:pPr algn="l">
              <a:buFont typeface="Arial" panose="020B0604020202020204" pitchFamily="34" charset="0"/>
              <a:buChar char="•"/>
            </a:pPr>
            <a:r>
              <a:rPr lang="en-US" b="0" i="0" dirty="0">
                <a:solidFill>
                  <a:srgbClr val="D1D5DB"/>
                </a:solidFill>
                <a:effectLst/>
                <a:latin typeface="Söhne"/>
              </a:rPr>
              <a:t>Specificity is slightly lower for the new threshold, indicating a decrease in correctly identified true negatives.</a:t>
            </a:r>
          </a:p>
          <a:p>
            <a:pPr algn="l">
              <a:buFont typeface="Arial" panose="020B0604020202020204" pitchFamily="34" charset="0"/>
              <a:buChar char="•"/>
            </a:pPr>
            <a:r>
              <a:rPr lang="en-US" b="0" i="0" dirty="0">
                <a:solidFill>
                  <a:srgbClr val="D1D5DB"/>
                </a:solidFill>
                <a:effectLst/>
                <a:latin typeface="Söhne"/>
              </a:rPr>
              <a:t>Precision is lower for the new threshold, reflecting a decrease in the accuracy of positive predictions.</a:t>
            </a:r>
          </a:p>
          <a:p>
            <a:pPr algn="l">
              <a:buFont typeface="Arial" panose="020B0604020202020204" pitchFamily="34" charset="0"/>
              <a:buChar char="•"/>
            </a:pPr>
            <a:r>
              <a:rPr lang="en-US" b="0" i="0" dirty="0">
                <a:solidFill>
                  <a:srgbClr val="D1D5DB"/>
                </a:solidFill>
                <a:effectLst/>
                <a:latin typeface="Söhne"/>
              </a:rPr>
              <a:t>The original </a:t>
            </a:r>
            <a:r>
              <a:rPr lang="en-US" b="0" i="0" dirty="0" err="1">
                <a:solidFill>
                  <a:srgbClr val="D1D5DB"/>
                </a:solidFill>
                <a:effectLst/>
                <a:latin typeface="Söhne"/>
              </a:rPr>
              <a:t>kNN</a:t>
            </a:r>
            <a:r>
              <a:rPr lang="en-US" b="0" i="0" dirty="0">
                <a:solidFill>
                  <a:srgbClr val="D1D5DB"/>
                </a:solidFill>
                <a:effectLst/>
                <a:latin typeface="Söhne"/>
              </a:rPr>
              <a:t> classification has a higher accuracy and sensitivity compared to the new threshold.</a:t>
            </a:r>
          </a:p>
          <a:p>
            <a:pPr algn="l">
              <a:buFont typeface="Arial" panose="020B0604020202020204" pitchFamily="34" charset="0"/>
              <a:buChar char="•"/>
            </a:pPr>
            <a:r>
              <a:rPr lang="en-US" b="0" i="0" dirty="0">
                <a:solidFill>
                  <a:srgbClr val="D1D5DB"/>
                </a:solidFill>
                <a:effectLst/>
                <a:latin typeface="Söhne"/>
              </a:rPr>
              <a:t>However, precision is low for the original </a:t>
            </a:r>
            <a:r>
              <a:rPr lang="en-US" b="0" i="0" dirty="0" err="1">
                <a:solidFill>
                  <a:srgbClr val="D1D5DB"/>
                </a:solidFill>
                <a:effectLst/>
                <a:latin typeface="Söhne"/>
              </a:rPr>
              <a:t>kNN</a:t>
            </a:r>
            <a:r>
              <a:rPr lang="en-US" b="0" i="0" dirty="0">
                <a:solidFill>
                  <a:srgbClr val="D1D5DB"/>
                </a:solidFill>
                <a:effectLst/>
                <a:latin typeface="Söhne"/>
              </a:rPr>
              <a:t> classification, suggesting a high rate of false positives.</a:t>
            </a:r>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35</a:t>
            </a:fld>
            <a:endParaRPr lang="en-US"/>
          </a:p>
        </p:txBody>
      </p:sp>
    </p:spTree>
    <p:extLst>
      <p:ext uri="{BB962C8B-B14F-4D97-AF65-F5344CB8AC3E}">
        <p14:creationId xmlns:p14="http://schemas.microsoft.com/office/powerpoint/2010/main" val="18877528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D1D5DB"/>
                </a:solidFill>
                <a:effectLst/>
                <a:latin typeface="Söhne"/>
              </a:rPr>
              <a:t>Selected Predictors </a:t>
            </a:r>
            <a:r>
              <a:rPr lang="en-US" b="0" i="0" dirty="0">
                <a:solidFill>
                  <a:srgbClr val="D1D5DB"/>
                </a:solidFill>
                <a:effectLst/>
                <a:latin typeface="Söhne"/>
              </a:rPr>
              <a:t>chosen after doing EDA. </a:t>
            </a:r>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36</a:t>
            </a:fld>
            <a:endParaRPr lang="en-US"/>
          </a:p>
        </p:txBody>
      </p:sp>
    </p:spTree>
    <p:extLst>
      <p:ext uri="{BB962C8B-B14F-4D97-AF65-F5344CB8AC3E}">
        <p14:creationId xmlns:p14="http://schemas.microsoft.com/office/powerpoint/2010/main" val="40412810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that the best k is k = 10. For the k – 10 confusion matrix: </a:t>
            </a:r>
            <a:r>
              <a:rPr lang="en-US" b="0" i="0" dirty="0">
                <a:solidFill>
                  <a:srgbClr val="D1D5DB"/>
                </a:solidFill>
                <a:effectLst/>
                <a:latin typeface="Söhne"/>
              </a:rPr>
              <a:t>This model's performance is notably poor, with zero sensitivity, meaning it failed to correctly identify any positive instances. The specificity and negative predictive value are relatively high, but the lack of sensitivity indicates a serious limitation in identifying instances of the positive class. This suggests that the model might need further refinement or a different approach to address the imbalance and improve its ability to correctly classify positive instances.</a:t>
            </a:r>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37</a:t>
            </a:fld>
            <a:endParaRPr lang="en-US"/>
          </a:p>
        </p:txBody>
      </p:sp>
    </p:spTree>
    <p:extLst>
      <p:ext uri="{BB962C8B-B14F-4D97-AF65-F5344CB8AC3E}">
        <p14:creationId xmlns:p14="http://schemas.microsoft.com/office/powerpoint/2010/main" val="41071641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all the predictors, the sensitivity rate of the model is the percentage of actual attrition cases correctly identified. It measures the model's ability to capture employees who are truly at risk of attrition among all employees who actually attrite. This model shows imbalanced performance with high sensitivity (high attrition) but low specificity. It performs well in identifying actual positive instances (attrition) but struggles to correctly identify negative instances(no attrition). The positive predictive value is relatively low, indicating that when it predicts a positive instance, it has a 20% chance of being correct. </a:t>
            </a:r>
          </a:p>
        </p:txBody>
      </p:sp>
      <p:sp>
        <p:nvSpPr>
          <p:cNvPr id="4" name="Slide Number Placeholder 3"/>
          <p:cNvSpPr>
            <a:spLocks noGrp="1"/>
          </p:cNvSpPr>
          <p:nvPr>
            <p:ph type="sldNum" sz="quarter" idx="5"/>
          </p:nvPr>
        </p:nvSpPr>
        <p:spPr/>
        <p:txBody>
          <a:bodyPr/>
          <a:lstStyle/>
          <a:p>
            <a:fld id="{1F5415D0-1381-5246-BA3A-0EA778F786D2}" type="slidenum">
              <a:rPr lang="en-US" smtClean="0"/>
              <a:t>39</a:t>
            </a:fld>
            <a:endParaRPr lang="en-US"/>
          </a:p>
        </p:txBody>
      </p:sp>
    </p:spTree>
    <p:extLst>
      <p:ext uri="{BB962C8B-B14F-4D97-AF65-F5344CB8AC3E}">
        <p14:creationId xmlns:p14="http://schemas.microsoft.com/office/powerpoint/2010/main" val="31659598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Sensitivity is 12%; </a:t>
            </a:r>
            <a:r>
              <a:rPr lang="en-US" b="0" i="0" dirty="0">
                <a:solidFill>
                  <a:srgbClr val="D1D5DB"/>
                </a:solidFill>
                <a:effectLst/>
                <a:latin typeface="Söhne"/>
                <a:sym typeface="Wingdings" pitchFamily="2" charset="2"/>
              </a:rPr>
              <a:t> 12%</a:t>
            </a:r>
            <a:r>
              <a:rPr lang="en-US" b="0" i="0" dirty="0">
                <a:solidFill>
                  <a:srgbClr val="D1D5DB"/>
                </a:solidFill>
                <a:effectLst/>
                <a:latin typeface="Söhne"/>
              </a:rPr>
              <a:t> of actual attrition cases are correctly identified by the model. This suggests that the model may not be very effective at capturing employees who are truly at risk of attrition.</a:t>
            </a:r>
          </a:p>
          <a:p>
            <a:r>
              <a:rPr lang="en-US" sz="1200" dirty="0"/>
              <a:t>This model has a higher accuracy of 85.06%, and has imbalanced performance with low sensitivity and high specificity. </a:t>
            </a:r>
            <a:r>
              <a:rPr lang="en-US" b="0" i="0" dirty="0">
                <a:solidFill>
                  <a:srgbClr val="D1D5DB"/>
                </a:solidFill>
                <a:effectLst/>
                <a:latin typeface="Söhne"/>
              </a:rPr>
              <a:t>However, accuracy can be misleading, especially in imbalanced datasets where one class (e.g., "No attrition") dominates. In this case, accuracy is not the best metric to evaluate the model's performance. Positive predictive value (PPV) is at 42.86%. This indicates that when the model predicts attrition, there's a 42.86% chance that the prediction is correct. It reflects the precision of the model in identifying true positive cases among all instances predicted as positive. The low prevalence (the proportion of actual positive cases in the dataset) of attrition, is 14.37%. This low prevalence contributes to the imbalanced nature of the performance metrics.</a:t>
            </a:r>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40</a:t>
            </a:fld>
            <a:endParaRPr lang="en-US"/>
          </a:p>
        </p:txBody>
      </p:sp>
    </p:spTree>
    <p:extLst>
      <p:ext uri="{BB962C8B-B14F-4D97-AF65-F5344CB8AC3E}">
        <p14:creationId xmlns:p14="http://schemas.microsoft.com/office/powerpoint/2010/main" val="16611328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the KNN best model on the left and the Naïve bayes model on the right. </a:t>
            </a:r>
          </a:p>
          <a:p>
            <a:pPr marL="228600" indent="-228600">
              <a:buAutoNum type="arabicPeriod"/>
            </a:pPr>
            <a:r>
              <a:rPr lang="en-US" b="0" i="0" dirty="0">
                <a:solidFill>
                  <a:srgbClr val="D1D5DB"/>
                </a:solidFill>
                <a:effectLst/>
                <a:latin typeface="Söhne"/>
              </a:rPr>
              <a:t>Naive Bayes has a higher accuracy (85.06%) compared to KNN (79.89%). However, accuracy alone may not be the most informative metric, especially in imbalanced datasets.</a:t>
            </a:r>
          </a:p>
          <a:p>
            <a:pPr marL="228600" indent="-228600">
              <a:buAutoNum type="arabicPeriod"/>
            </a:pPr>
            <a:r>
              <a:rPr lang="en-US" b="0" i="0" dirty="0">
                <a:solidFill>
                  <a:srgbClr val="D1D5DB"/>
                </a:solidFill>
                <a:effectLst/>
                <a:latin typeface="Söhne"/>
              </a:rPr>
              <a:t>KNN has a higher sensitivity (40.00%) compared to Naive Bayes (12.00%). Sensitivity is crucial when identifying cases of attrition, as it represents the proportion of true positive cases among all actual positive cases.</a:t>
            </a:r>
          </a:p>
          <a:p>
            <a:pPr marL="228600" indent="-228600">
              <a:buAutoNum type="arabicPeriod"/>
            </a:pPr>
            <a:r>
              <a:rPr lang="en-US" b="0" i="0" dirty="0">
                <a:solidFill>
                  <a:srgbClr val="D1D5DB"/>
                </a:solidFill>
                <a:effectLst/>
                <a:latin typeface="Söhne"/>
              </a:rPr>
              <a:t>Naive Bayes has higher specificity (97.32%) compared to KNN (81.07%). Specificity is important when minimizing false positives, but it's essential to balance it with sensitivity.</a:t>
            </a:r>
          </a:p>
          <a:p>
            <a:pPr marL="228600" indent="-228600">
              <a:buAutoNum type="arabicPeriod"/>
            </a:pPr>
            <a:r>
              <a:rPr lang="en-US" dirty="0"/>
              <a:t>Naïve </a:t>
            </a:r>
            <a:r>
              <a:rPr lang="en-US" b="0" i="0" dirty="0">
                <a:solidFill>
                  <a:srgbClr val="D1D5DB"/>
                </a:solidFill>
                <a:effectLst/>
                <a:latin typeface="Söhne"/>
              </a:rPr>
              <a:t>Bayes has a higher positive predictive value (precision) at 42.86%, while KNN has a lower precision at 5.88%. Precision indicates the accuracy of positive predictions.</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42</a:t>
            </a:fld>
            <a:endParaRPr lang="en-US"/>
          </a:p>
        </p:txBody>
      </p:sp>
    </p:spTree>
    <p:extLst>
      <p:ext uri="{BB962C8B-B14F-4D97-AF65-F5344CB8AC3E}">
        <p14:creationId xmlns:p14="http://schemas.microsoft.com/office/powerpoint/2010/main" val="21662099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the KNN best model on the left and the Naïve bayes model on the right. </a:t>
            </a:r>
          </a:p>
          <a:p>
            <a:pPr marL="228600" indent="-228600">
              <a:buAutoNum type="arabicPeriod"/>
            </a:pPr>
            <a:r>
              <a:rPr lang="en-US" b="0" i="0" dirty="0">
                <a:solidFill>
                  <a:srgbClr val="D1D5DB"/>
                </a:solidFill>
                <a:effectLst/>
                <a:latin typeface="Söhne"/>
              </a:rPr>
              <a:t>I think the Naïve Bayes is the better predictor of attrition – given the high positive prediction value, accuracy, and narrower confidence interval. </a:t>
            </a:r>
          </a:p>
          <a:p>
            <a:pPr marL="228600" indent="-228600">
              <a:buAutoNum type="arabicPeriod"/>
            </a:pPr>
            <a:endParaRPr lang="en-US" b="0" i="0" dirty="0">
              <a:solidFill>
                <a:srgbClr val="D1D5DB"/>
              </a:solidFill>
              <a:effectLst/>
              <a:latin typeface="Söhne"/>
            </a:endParaRPr>
          </a:p>
          <a:p>
            <a:pPr marL="228600" indent="-228600">
              <a:buAutoNum type="arabicPeriod"/>
            </a:pPr>
            <a:r>
              <a:rPr lang="en-US" b="0" i="0" dirty="0">
                <a:solidFill>
                  <a:srgbClr val="D1D5DB"/>
                </a:solidFill>
                <a:effectLst/>
                <a:latin typeface="Söhne"/>
              </a:rPr>
              <a:t>On the Attrition Test Dataset, 11 people have been predicted to leave of the 300. </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43</a:t>
            </a:fld>
            <a:endParaRPr lang="en-US"/>
          </a:p>
        </p:txBody>
      </p:sp>
    </p:spTree>
    <p:extLst>
      <p:ext uri="{BB962C8B-B14F-4D97-AF65-F5344CB8AC3E}">
        <p14:creationId xmlns:p14="http://schemas.microsoft.com/office/powerpoint/2010/main" val="19822217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R: This concludes this presentation. Thank you for your time and I look forward to empowering </a:t>
            </a:r>
            <a:r>
              <a:rPr lang="en-US" dirty="0" err="1"/>
              <a:t>FritoLay</a:t>
            </a:r>
            <a:r>
              <a:rPr lang="en-US" dirty="0"/>
              <a:t> with data-driven wisdom. I created a shiny app to visualize and notice insights regarding the attrition data. Please feel free to look into the link provided. If you have any questions, please feel free to reach out to me, my email is on the screen. Thank you!</a:t>
            </a:r>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44</a:t>
            </a:fld>
            <a:endParaRPr lang="en-US"/>
          </a:p>
        </p:txBody>
      </p:sp>
    </p:spTree>
    <p:extLst>
      <p:ext uri="{BB962C8B-B14F-4D97-AF65-F5344CB8AC3E}">
        <p14:creationId xmlns:p14="http://schemas.microsoft.com/office/powerpoint/2010/main" val="4253130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Monthly Income by Age categorized by Marital Status. Starting off, it looks like Divorced and Married people tend to make more as their age increases. However, the same positive trend is seen for Single people, but they do not make as much as their Married or Divorced coworkers. But there is definitely a positive trend between age and monthly income. </a:t>
            </a:r>
          </a:p>
        </p:txBody>
      </p:sp>
      <p:sp>
        <p:nvSpPr>
          <p:cNvPr id="4" name="Slide Number Placeholder 3"/>
          <p:cNvSpPr>
            <a:spLocks noGrp="1"/>
          </p:cNvSpPr>
          <p:nvPr>
            <p:ph type="sldNum" sz="quarter" idx="5"/>
          </p:nvPr>
        </p:nvSpPr>
        <p:spPr/>
        <p:txBody>
          <a:bodyPr/>
          <a:lstStyle/>
          <a:p>
            <a:fld id="{1F5415D0-1381-5246-BA3A-0EA778F786D2}" type="slidenum">
              <a:rPr lang="en-US" smtClean="0"/>
              <a:t>6</a:t>
            </a:fld>
            <a:endParaRPr lang="en-US"/>
          </a:p>
        </p:txBody>
      </p:sp>
    </p:spTree>
    <p:extLst>
      <p:ext uri="{BB962C8B-B14F-4D97-AF65-F5344CB8AC3E}">
        <p14:creationId xmlns:p14="http://schemas.microsoft.com/office/powerpoint/2010/main" val="82328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job involvement and monthly Income, it looks most employees regardless of Job Involvement have a positive correlation between Age and Monthly Income. I was trying to see if those who were more involved in their job made a higher income, but that does not seem to be the case at first glance. It looks like a lot of employees are pretty involved in their jobs (Job Involvement levels 2 and 3). </a:t>
            </a:r>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7</a:t>
            </a:fld>
            <a:endParaRPr lang="en-US"/>
          </a:p>
        </p:txBody>
      </p:sp>
    </p:spTree>
    <p:extLst>
      <p:ext uri="{BB962C8B-B14F-4D97-AF65-F5344CB8AC3E}">
        <p14:creationId xmlns:p14="http://schemas.microsoft.com/office/powerpoint/2010/main" val="3480645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plotted all 4 job levels with their respective linear regression lines, it looks like those with least job involvement (Job Involvement 1) start to make more after crossing 40 years old and a monthly income of 10,000. It seems like Job Involvement 3 make the most starting off up to a monthly income of 10,000 and ~40 years old, and start to make the least as they near 50 years old. Job Involvements 2 and 4 linear regression lines fall in between the 1 and 4 lines initially and towards the end, they are very close to each </a:t>
            </a:r>
            <a:r>
              <a:rPr lang="en-US" dirty="0" err="1"/>
              <a:t>otehr</a:t>
            </a:r>
            <a:r>
              <a:rPr lang="en-US" dirty="0"/>
              <a:t>, and seem to overlap.</a:t>
            </a:r>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8</a:t>
            </a:fld>
            <a:endParaRPr lang="en-US"/>
          </a:p>
        </p:txBody>
      </p:sp>
    </p:spTree>
    <p:extLst>
      <p:ext uri="{BB962C8B-B14F-4D97-AF65-F5344CB8AC3E}">
        <p14:creationId xmlns:p14="http://schemas.microsoft.com/office/powerpoint/2010/main" val="3585715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positive correlation between Monthly Income and Number of Companies worked.</a:t>
            </a:r>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9</a:t>
            </a:fld>
            <a:endParaRPr lang="en-US"/>
          </a:p>
        </p:txBody>
      </p:sp>
    </p:spTree>
    <p:extLst>
      <p:ext uri="{BB962C8B-B14F-4D97-AF65-F5344CB8AC3E}">
        <p14:creationId xmlns:p14="http://schemas.microsoft.com/office/powerpoint/2010/main" val="1057749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a histogram of Monthly Income, it looks to be right skewed. The mode is less than the median which is less than the mean. </a:t>
            </a:r>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10</a:t>
            </a:fld>
            <a:endParaRPr lang="en-US"/>
          </a:p>
        </p:txBody>
      </p:sp>
    </p:spTree>
    <p:extLst>
      <p:ext uri="{BB962C8B-B14F-4D97-AF65-F5344CB8AC3E}">
        <p14:creationId xmlns:p14="http://schemas.microsoft.com/office/powerpoint/2010/main" val="2467006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monthly income categorized by Gender, it looks like there are more male datapoints in the dataset than </a:t>
            </a:r>
            <a:r>
              <a:rPr lang="en-US" dirty="0" err="1"/>
              <a:t>femalses</a:t>
            </a:r>
            <a:r>
              <a:rPr lang="en-US" dirty="0"/>
              <a:t>. The mode is higher for men than it is for women. Both histograms are right skewed. </a:t>
            </a:r>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11</a:t>
            </a:fld>
            <a:endParaRPr lang="en-US"/>
          </a:p>
        </p:txBody>
      </p:sp>
    </p:spTree>
    <p:extLst>
      <p:ext uri="{BB962C8B-B14F-4D97-AF65-F5344CB8AC3E}">
        <p14:creationId xmlns:p14="http://schemas.microsoft.com/office/powerpoint/2010/main" val="3260150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12/6/23</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703426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12/6/23</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811944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12/6/23</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3367005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12/6/23</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522692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12/6/23</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760146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12/6/23</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876704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12/6/23</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41752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12/6/23</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940481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12/6/23</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43770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12/6/23</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995549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12/6/23</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643828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12/6/23</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684841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12/6/23</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2430582732"/>
      </p:ext>
    </p:extLst>
  </p:cSld>
  <p:clrMap bg1="lt1" tx1="dk1" bg2="lt2" tx2="dk2" accent1="accent1" accent2="accent2" accent3="accent3" accent4="accent4" accent5="accent5" accent6="accent6" hlink="hlink" folHlink="folHlink"/>
  <p:sldLayoutIdLst>
    <p:sldLayoutId id="2147483672" r:id="rId1"/>
    <p:sldLayoutId id="2147483671" r:id="rId2"/>
    <p:sldLayoutId id="2147483670" r:id="rId3"/>
    <p:sldLayoutId id="2147483669" r:id="rId4"/>
    <p:sldLayoutId id="2147483668" r:id="rId5"/>
    <p:sldLayoutId id="2147483667" r:id="rId6"/>
    <p:sldLayoutId id="2147483666" r:id="rId7"/>
    <p:sldLayoutId id="2147483665" r:id="rId8"/>
    <p:sldLayoutId id="2147483664" r:id="rId9"/>
    <p:sldLayoutId id="2147483663" r:id="rId10"/>
    <p:sldLayoutId id="2147483661" r:id="rId11"/>
    <p:sldLayoutId id="2147483662" r:id="rId12"/>
  </p:sldLayoutIdLst>
  <p:txStyles>
    <p:titleStyle>
      <a:lvl1pPr algn="l" defTabSz="914400" rtl="0" eaLnBrk="1" latinLnBrk="0" hangingPunct="1">
        <a:lnSpc>
          <a:spcPct val="90000"/>
        </a:lnSpc>
        <a:spcBef>
          <a:spcPct val="0"/>
        </a:spcBef>
        <a:buNone/>
        <a:defRPr sz="4000"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5DA1D8-E874-4205-B6D5-557E0C072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2D3F496-E3CD-EED0-3227-9730803A41C3}"/>
              </a:ext>
            </a:extLst>
          </p:cNvPr>
          <p:cNvPicPr>
            <a:picLocks noChangeAspect="1"/>
          </p:cNvPicPr>
          <p:nvPr/>
        </p:nvPicPr>
        <p:blipFill rotWithShape="1">
          <a:blip r:embed="rId2"/>
          <a:srcRect t="6956" b="8774"/>
          <a:stretch/>
        </p:blipFill>
        <p:spPr>
          <a:xfrm>
            <a:off x="20" y="10"/>
            <a:ext cx="12191980" cy="6857990"/>
          </a:xfrm>
          <a:custGeom>
            <a:avLst/>
            <a:gdLst/>
            <a:ahLst/>
            <a:cxnLst/>
            <a:rect l="l" t="t" r="r" b="b"/>
            <a:pathLst>
              <a:path w="12192000" h="6858000">
                <a:moveTo>
                  <a:pt x="5712609" y="3740816"/>
                </a:moveTo>
                <a:cubicBezTo>
                  <a:pt x="5738974" y="3758821"/>
                  <a:pt x="5765337" y="3776826"/>
                  <a:pt x="5791702" y="3794831"/>
                </a:cubicBezTo>
                <a:cubicBezTo>
                  <a:pt x="5776911" y="3790330"/>
                  <a:pt x="5760836" y="3785829"/>
                  <a:pt x="5745403" y="3781327"/>
                </a:cubicBezTo>
                <a:cubicBezTo>
                  <a:pt x="5732542" y="3770394"/>
                  <a:pt x="5719038" y="3760108"/>
                  <a:pt x="5706178" y="3748531"/>
                </a:cubicBezTo>
                <a:cubicBezTo>
                  <a:pt x="5708106" y="3745959"/>
                  <a:pt x="5710678" y="3743389"/>
                  <a:pt x="5712609" y="3740816"/>
                </a:cubicBezTo>
                <a:close/>
                <a:moveTo>
                  <a:pt x="6185882" y="2838635"/>
                </a:moveTo>
                <a:cubicBezTo>
                  <a:pt x="6344070" y="2946665"/>
                  <a:pt x="6502257" y="3055338"/>
                  <a:pt x="6660444" y="3163369"/>
                </a:cubicBezTo>
                <a:cubicBezTo>
                  <a:pt x="6657871" y="3165941"/>
                  <a:pt x="6655942" y="3168513"/>
                  <a:pt x="6653370" y="3171086"/>
                </a:cubicBezTo>
                <a:cubicBezTo>
                  <a:pt x="6479751" y="3079774"/>
                  <a:pt x="6315776" y="2978175"/>
                  <a:pt x="6185882" y="2838635"/>
                </a:cubicBezTo>
                <a:close/>
                <a:moveTo>
                  <a:pt x="0" y="0"/>
                </a:moveTo>
                <a:lnTo>
                  <a:pt x="12192000" y="0"/>
                </a:lnTo>
                <a:lnTo>
                  <a:pt x="12192000" y="3164490"/>
                </a:lnTo>
                <a:lnTo>
                  <a:pt x="11988395" y="3196744"/>
                </a:lnTo>
                <a:cubicBezTo>
                  <a:pt x="11473771" y="3266864"/>
                  <a:pt x="10861963" y="3302908"/>
                  <a:pt x="10185568" y="3253395"/>
                </a:cubicBezTo>
                <a:cubicBezTo>
                  <a:pt x="10116120" y="3248250"/>
                  <a:pt x="10050531" y="3245034"/>
                  <a:pt x="9983655" y="3242463"/>
                </a:cubicBezTo>
                <a:cubicBezTo>
                  <a:pt x="9392061" y="3216097"/>
                  <a:pt x="8811401" y="3203236"/>
                  <a:pt x="8566404" y="3171728"/>
                </a:cubicBezTo>
                <a:cubicBezTo>
                  <a:pt x="8374779" y="3146650"/>
                  <a:pt x="7394792" y="2934448"/>
                  <a:pt x="7107354" y="2755040"/>
                </a:cubicBezTo>
                <a:cubicBezTo>
                  <a:pt x="6813486" y="2571132"/>
                  <a:pt x="6536339" y="2367932"/>
                  <a:pt x="6260475" y="2164090"/>
                </a:cubicBezTo>
                <a:cubicBezTo>
                  <a:pt x="6140870" y="2075993"/>
                  <a:pt x="6013549" y="1995614"/>
                  <a:pt x="5905518" y="1894658"/>
                </a:cubicBezTo>
                <a:cubicBezTo>
                  <a:pt x="5797490" y="1793059"/>
                  <a:pt x="5694605" y="1687600"/>
                  <a:pt x="5577572" y="1593717"/>
                </a:cubicBezTo>
                <a:cubicBezTo>
                  <a:pt x="5544133" y="1566709"/>
                  <a:pt x="5510696" y="1537773"/>
                  <a:pt x="5461824" y="1533271"/>
                </a:cubicBezTo>
                <a:cubicBezTo>
                  <a:pt x="5450893" y="1531985"/>
                  <a:pt x="5439318" y="1532628"/>
                  <a:pt x="5428386" y="1533913"/>
                </a:cubicBezTo>
                <a:cubicBezTo>
                  <a:pt x="5416169" y="1535200"/>
                  <a:pt x="5406523" y="1541630"/>
                  <a:pt x="5402021" y="1552562"/>
                </a:cubicBezTo>
                <a:cubicBezTo>
                  <a:pt x="5397521" y="1564781"/>
                  <a:pt x="5405238" y="1571853"/>
                  <a:pt x="5414239" y="1578283"/>
                </a:cubicBezTo>
                <a:cubicBezTo>
                  <a:pt x="5420670" y="1582785"/>
                  <a:pt x="5427099" y="1589859"/>
                  <a:pt x="5435459" y="1591144"/>
                </a:cubicBezTo>
                <a:cubicBezTo>
                  <a:pt x="5488833" y="1598861"/>
                  <a:pt x="5508766" y="1638086"/>
                  <a:pt x="5533844" y="1672809"/>
                </a:cubicBezTo>
                <a:cubicBezTo>
                  <a:pt x="5544776" y="1687600"/>
                  <a:pt x="5556350" y="1699175"/>
                  <a:pt x="5536417" y="1720394"/>
                </a:cubicBezTo>
                <a:cubicBezTo>
                  <a:pt x="5519055" y="1739042"/>
                  <a:pt x="5537059" y="1748689"/>
                  <a:pt x="5555063" y="1753834"/>
                </a:cubicBezTo>
                <a:cubicBezTo>
                  <a:pt x="5580142" y="1760906"/>
                  <a:pt x="5609722" y="1759621"/>
                  <a:pt x="5638015" y="1782770"/>
                </a:cubicBezTo>
                <a:cubicBezTo>
                  <a:pt x="5531915" y="1784699"/>
                  <a:pt x="5486902" y="1723611"/>
                  <a:pt x="5438676" y="1667022"/>
                </a:cubicBezTo>
                <a:cubicBezTo>
                  <a:pt x="5420670" y="1646446"/>
                  <a:pt x="5408453" y="1622010"/>
                  <a:pt x="5393019" y="1598861"/>
                </a:cubicBezTo>
                <a:cubicBezTo>
                  <a:pt x="5373728" y="1570568"/>
                  <a:pt x="5351221" y="1569281"/>
                  <a:pt x="5322928" y="1594359"/>
                </a:cubicBezTo>
                <a:cubicBezTo>
                  <a:pt x="5297850" y="1616865"/>
                  <a:pt x="5285633" y="1614937"/>
                  <a:pt x="5277274" y="1584070"/>
                </a:cubicBezTo>
                <a:cubicBezTo>
                  <a:pt x="5264412" y="1535843"/>
                  <a:pt x="5234831" y="1501763"/>
                  <a:pt x="5184674" y="1484401"/>
                </a:cubicBezTo>
                <a:cubicBezTo>
                  <a:pt x="5179209" y="1482471"/>
                  <a:pt x="5173101" y="1479417"/>
                  <a:pt x="5167072" y="1478372"/>
                </a:cubicBezTo>
                <a:cubicBezTo>
                  <a:pt x="5161044" y="1477327"/>
                  <a:pt x="5155097" y="1478292"/>
                  <a:pt x="5149951" y="1484401"/>
                </a:cubicBezTo>
                <a:cubicBezTo>
                  <a:pt x="5140950" y="1494688"/>
                  <a:pt x="5148664" y="1506907"/>
                  <a:pt x="5155097" y="1515909"/>
                </a:cubicBezTo>
                <a:cubicBezTo>
                  <a:pt x="5166670" y="1531985"/>
                  <a:pt x="5176959" y="1547417"/>
                  <a:pt x="5181461" y="1566709"/>
                </a:cubicBezTo>
                <a:cubicBezTo>
                  <a:pt x="5184674" y="1579570"/>
                  <a:pt x="5187891" y="1593717"/>
                  <a:pt x="5178887" y="1603361"/>
                </a:cubicBezTo>
                <a:cubicBezTo>
                  <a:pt x="5141592" y="1644516"/>
                  <a:pt x="5168600" y="1663807"/>
                  <a:pt x="5200752" y="1685671"/>
                </a:cubicBezTo>
                <a:cubicBezTo>
                  <a:pt x="5245120" y="1715251"/>
                  <a:pt x="5262482" y="1758976"/>
                  <a:pt x="5252195" y="1811063"/>
                </a:cubicBezTo>
                <a:cubicBezTo>
                  <a:pt x="5248335" y="1832284"/>
                  <a:pt x="5250909" y="1845143"/>
                  <a:pt x="5277274" y="1844501"/>
                </a:cubicBezTo>
                <a:cubicBezTo>
                  <a:pt x="5287560" y="1844501"/>
                  <a:pt x="5290133" y="1851575"/>
                  <a:pt x="5293993" y="1859290"/>
                </a:cubicBezTo>
                <a:cubicBezTo>
                  <a:pt x="5376299" y="2041270"/>
                  <a:pt x="5495262" y="2200743"/>
                  <a:pt x="5634802" y="2347356"/>
                </a:cubicBezTo>
                <a:cubicBezTo>
                  <a:pt x="5747976" y="2466318"/>
                  <a:pt x="5872725" y="2573704"/>
                  <a:pt x="6001975" y="2677877"/>
                </a:cubicBezTo>
                <a:cubicBezTo>
                  <a:pt x="6005832" y="2681092"/>
                  <a:pt x="6009691" y="2684949"/>
                  <a:pt x="6011621" y="2691379"/>
                </a:cubicBezTo>
                <a:cubicBezTo>
                  <a:pt x="5950533" y="2678520"/>
                  <a:pt x="5897804" y="2652154"/>
                  <a:pt x="5847002" y="2622575"/>
                </a:cubicBezTo>
                <a:cubicBezTo>
                  <a:pt x="5711965" y="2544125"/>
                  <a:pt x="5598147" y="2442525"/>
                  <a:pt x="5483045" y="2342854"/>
                </a:cubicBezTo>
                <a:cubicBezTo>
                  <a:pt x="5412953" y="2281765"/>
                  <a:pt x="5340933" y="2222606"/>
                  <a:pt x="5263769" y="2168592"/>
                </a:cubicBezTo>
                <a:cubicBezTo>
                  <a:pt x="5250909" y="2159588"/>
                  <a:pt x="5241905" y="2148014"/>
                  <a:pt x="5232904" y="2136439"/>
                </a:cubicBezTo>
                <a:cubicBezTo>
                  <a:pt x="5227759" y="2130010"/>
                  <a:pt x="5221329" y="2124222"/>
                  <a:pt x="5211040" y="2126795"/>
                </a:cubicBezTo>
                <a:cubicBezTo>
                  <a:pt x="5198180" y="2130010"/>
                  <a:pt x="5196893" y="2139654"/>
                  <a:pt x="5195606" y="2149301"/>
                </a:cubicBezTo>
                <a:cubicBezTo>
                  <a:pt x="5191749" y="2180166"/>
                  <a:pt x="5200108" y="2207817"/>
                  <a:pt x="5216185" y="2234181"/>
                </a:cubicBezTo>
                <a:cubicBezTo>
                  <a:pt x="5257983" y="2301699"/>
                  <a:pt x="5319713" y="2353786"/>
                  <a:pt x="5383373" y="2403300"/>
                </a:cubicBezTo>
                <a:cubicBezTo>
                  <a:pt x="5465682" y="2466961"/>
                  <a:pt x="5545418" y="2533193"/>
                  <a:pt x="5618083" y="2605857"/>
                </a:cubicBezTo>
                <a:cubicBezTo>
                  <a:pt x="5623226" y="2611001"/>
                  <a:pt x="5632871" y="2614216"/>
                  <a:pt x="5629656" y="2629005"/>
                </a:cubicBezTo>
                <a:cubicBezTo>
                  <a:pt x="5584001" y="2594925"/>
                  <a:pt x="5540917" y="2561487"/>
                  <a:pt x="5497192" y="2529334"/>
                </a:cubicBezTo>
                <a:cubicBezTo>
                  <a:pt x="5454108" y="2497183"/>
                  <a:pt x="5410380" y="2465031"/>
                  <a:pt x="5367298" y="2433523"/>
                </a:cubicBezTo>
                <a:cubicBezTo>
                  <a:pt x="5357008" y="2425806"/>
                  <a:pt x="5346076" y="2414874"/>
                  <a:pt x="5331288" y="2424520"/>
                </a:cubicBezTo>
                <a:cubicBezTo>
                  <a:pt x="5315856" y="2434165"/>
                  <a:pt x="5317785" y="2450242"/>
                  <a:pt x="5321643" y="2463101"/>
                </a:cubicBezTo>
                <a:cubicBezTo>
                  <a:pt x="5333859" y="2501041"/>
                  <a:pt x="5355081" y="2534479"/>
                  <a:pt x="5383373" y="2564059"/>
                </a:cubicBezTo>
                <a:cubicBezTo>
                  <a:pt x="5479829" y="2661801"/>
                  <a:pt x="5591073" y="2746038"/>
                  <a:pt x="5694605" y="2837349"/>
                </a:cubicBezTo>
                <a:cubicBezTo>
                  <a:pt x="5750548" y="2886864"/>
                  <a:pt x="5801990" y="2939593"/>
                  <a:pt x="5850861" y="2994249"/>
                </a:cubicBezTo>
                <a:cubicBezTo>
                  <a:pt x="5861793" y="3006469"/>
                  <a:pt x="5861149" y="3018043"/>
                  <a:pt x="5857934" y="3032189"/>
                </a:cubicBezTo>
                <a:cubicBezTo>
                  <a:pt x="5845076" y="3089421"/>
                  <a:pt x="5865008" y="3108711"/>
                  <a:pt x="5929311" y="3097780"/>
                </a:cubicBezTo>
                <a:cubicBezTo>
                  <a:pt x="5949246" y="3094563"/>
                  <a:pt x="5962750" y="3097780"/>
                  <a:pt x="5974966" y="3111282"/>
                </a:cubicBezTo>
                <a:cubicBezTo>
                  <a:pt x="6122866" y="3278472"/>
                  <a:pt x="6297771" y="3419297"/>
                  <a:pt x="6488753" y="3544689"/>
                </a:cubicBezTo>
                <a:cubicBezTo>
                  <a:pt x="6566560" y="3595488"/>
                  <a:pt x="6646940" y="3643718"/>
                  <a:pt x="6728605" y="3688730"/>
                </a:cubicBezTo>
                <a:cubicBezTo>
                  <a:pt x="6728605" y="3691945"/>
                  <a:pt x="6728605" y="3695804"/>
                  <a:pt x="6728605" y="3699019"/>
                </a:cubicBezTo>
                <a:cubicBezTo>
                  <a:pt x="6727962" y="3703519"/>
                  <a:pt x="6727320" y="3706091"/>
                  <a:pt x="6726677" y="3709950"/>
                </a:cubicBezTo>
                <a:cubicBezTo>
                  <a:pt x="6611573" y="3640502"/>
                  <a:pt x="6497754" y="3569125"/>
                  <a:pt x="6386510" y="3493890"/>
                </a:cubicBezTo>
                <a:cubicBezTo>
                  <a:pt x="6084927" y="3290048"/>
                  <a:pt x="5796845" y="3071415"/>
                  <a:pt x="5504264" y="2857926"/>
                </a:cubicBezTo>
                <a:cubicBezTo>
                  <a:pt x="5405879" y="2785906"/>
                  <a:pt x="5328073" y="2693952"/>
                  <a:pt x="5239333" y="2612929"/>
                </a:cubicBezTo>
                <a:cubicBezTo>
                  <a:pt x="5180174" y="2558915"/>
                  <a:pt x="5123586" y="2502328"/>
                  <a:pt x="5054783" y="2457958"/>
                </a:cubicBezTo>
                <a:cubicBezTo>
                  <a:pt x="5026489" y="2439952"/>
                  <a:pt x="4996909" y="2423876"/>
                  <a:pt x="4958969" y="2428378"/>
                </a:cubicBezTo>
                <a:cubicBezTo>
                  <a:pt x="4944180" y="2430308"/>
                  <a:pt x="4927460" y="2434165"/>
                  <a:pt x="4922316" y="2450884"/>
                </a:cubicBezTo>
                <a:cubicBezTo>
                  <a:pt x="4917814" y="2467603"/>
                  <a:pt x="4931318" y="2475320"/>
                  <a:pt x="4943538" y="2482393"/>
                </a:cubicBezTo>
                <a:cubicBezTo>
                  <a:pt x="4946752" y="2484322"/>
                  <a:pt x="4949967" y="2486895"/>
                  <a:pt x="4953183" y="2486895"/>
                </a:cubicBezTo>
                <a:cubicBezTo>
                  <a:pt x="5014271" y="2490752"/>
                  <a:pt x="5028418" y="2539623"/>
                  <a:pt x="5057355" y="2574991"/>
                </a:cubicBezTo>
                <a:cubicBezTo>
                  <a:pt x="5066357" y="2585923"/>
                  <a:pt x="5066999" y="2596854"/>
                  <a:pt x="5057355" y="2609714"/>
                </a:cubicBezTo>
                <a:cubicBezTo>
                  <a:pt x="5039991" y="2632863"/>
                  <a:pt x="5052210" y="2643152"/>
                  <a:pt x="5075359" y="2649582"/>
                </a:cubicBezTo>
                <a:cubicBezTo>
                  <a:pt x="5098507" y="2656013"/>
                  <a:pt x="5123586" y="2657941"/>
                  <a:pt x="5148664" y="2672732"/>
                </a:cubicBezTo>
                <a:cubicBezTo>
                  <a:pt x="5108797" y="2684949"/>
                  <a:pt x="5081147" y="2672090"/>
                  <a:pt x="5055425" y="2656013"/>
                </a:cubicBezTo>
                <a:cubicBezTo>
                  <a:pt x="4997552" y="2620646"/>
                  <a:pt x="4960257" y="2568559"/>
                  <a:pt x="4924888" y="2515188"/>
                </a:cubicBezTo>
                <a:cubicBezTo>
                  <a:pt x="4917814" y="2504899"/>
                  <a:pt x="4912027" y="2493324"/>
                  <a:pt x="4902382" y="2484965"/>
                </a:cubicBezTo>
                <a:cubicBezTo>
                  <a:pt x="4884376" y="2468246"/>
                  <a:pt x="4865085" y="2466318"/>
                  <a:pt x="4843224" y="2486895"/>
                </a:cubicBezTo>
                <a:cubicBezTo>
                  <a:pt x="4814285" y="2513902"/>
                  <a:pt x="4803998" y="2511973"/>
                  <a:pt x="4794352" y="2477250"/>
                </a:cubicBezTo>
                <a:cubicBezTo>
                  <a:pt x="4781490" y="2430308"/>
                  <a:pt x="4752554" y="2397512"/>
                  <a:pt x="4703040" y="2380151"/>
                </a:cubicBezTo>
                <a:cubicBezTo>
                  <a:pt x="4692753" y="2376292"/>
                  <a:pt x="4681821" y="2371147"/>
                  <a:pt x="4670890" y="2379507"/>
                </a:cubicBezTo>
                <a:cubicBezTo>
                  <a:pt x="4659315" y="2389153"/>
                  <a:pt x="4667030" y="2398798"/>
                  <a:pt x="4671532" y="2407802"/>
                </a:cubicBezTo>
                <a:cubicBezTo>
                  <a:pt x="4677962" y="2421948"/>
                  <a:pt x="4685679" y="2436095"/>
                  <a:pt x="4691466" y="2450884"/>
                </a:cubicBezTo>
                <a:cubicBezTo>
                  <a:pt x="4701755" y="2474677"/>
                  <a:pt x="4703685" y="2499756"/>
                  <a:pt x="4684393" y="2522904"/>
                </a:cubicBezTo>
                <a:cubicBezTo>
                  <a:pt x="4670245" y="2539623"/>
                  <a:pt x="4671532" y="2550555"/>
                  <a:pt x="4690181" y="2562130"/>
                </a:cubicBezTo>
                <a:cubicBezTo>
                  <a:pt x="4749983" y="2598140"/>
                  <a:pt x="4787922" y="2645081"/>
                  <a:pt x="4767344" y="2718387"/>
                </a:cubicBezTo>
                <a:cubicBezTo>
                  <a:pt x="4764130" y="2728676"/>
                  <a:pt x="4767988" y="2738965"/>
                  <a:pt x="4780205" y="2738321"/>
                </a:cubicBezTo>
                <a:cubicBezTo>
                  <a:pt x="4807214" y="2736393"/>
                  <a:pt x="4811713" y="2753112"/>
                  <a:pt x="4819430" y="2770474"/>
                </a:cubicBezTo>
                <a:cubicBezTo>
                  <a:pt x="4894666" y="2937020"/>
                  <a:pt x="5003339" y="3082346"/>
                  <a:pt x="5128730" y="3218670"/>
                </a:cubicBezTo>
                <a:cubicBezTo>
                  <a:pt x="5252837" y="3353709"/>
                  <a:pt x="5392376" y="3474599"/>
                  <a:pt x="5540917" y="3590345"/>
                </a:cubicBezTo>
                <a:cubicBezTo>
                  <a:pt x="5499119" y="3586487"/>
                  <a:pt x="5445104" y="3562695"/>
                  <a:pt x="5393019" y="3535044"/>
                </a:cubicBezTo>
                <a:cubicBezTo>
                  <a:pt x="5255410" y="3461095"/>
                  <a:pt x="5142235" y="3360781"/>
                  <a:pt x="5027131" y="3262397"/>
                </a:cubicBezTo>
                <a:cubicBezTo>
                  <a:pt x="4946752" y="3193592"/>
                  <a:pt x="4868302" y="3122858"/>
                  <a:pt x="4778275" y="3063697"/>
                </a:cubicBezTo>
                <a:cubicBezTo>
                  <a:pt x="4767988" y="3057268"/>
                  <a:pt x="4760914" y="3048908"/>
                  <a:pt x="4755127" y="3038619"/>
                </a:cubicBezTo>
                <a:cubicBezTo>
                  <a:pt x="4749983" y="3029617"/>
                  <a:pt x="4742265" y="3021258"/>
                  <a:pt x="4728763" y="3025115"/>
                </a:cubicBezTo>
                <a:cubicBezTo>
                  <a:pt x="4715259" y="3029617"/>
                  <a:pt x="4713973" y="3041192"/>
                  <a:pt x="4713973" y="3051481"/>
                </a:cubicBezTo>
                <a:cubicBezTo>
                  <a:pt x="4715902" y="3090063"/>
                  <a:pt x="4726833" y="3124786"/>
                  <a:pt x="4750625" y="3155652"/>
                </a:cubicBezTo>
                <a:cubicBezTo>
                  <a:pt x="4796924" y="3217385"/>
                  <a:pt x="4858656" y="3265612"/>
                  <a:pt x="4920386" y="3313839"/>
                </a:cubicBezTo>
                <a:cubicBezTo>
                  <a:pt x="5005911" y="3380072"/>
                  <a:pt x="5085005" y="3452092"/>
                  <a:pt x="5156382" y="3532472"/>
                </a:cubicBezTo>
                <a:cubicBezTo>
                  <a:pt x="5104940" y="3493247"/>
                  <a:pt x="5053495" y="3453378"/>
                  <a:pt x="5001409" y="3414153"/>
                </a:cubicBezTo>
                <a:cubicBezTo>
                  <a:pt x="4962184" y="3384574"/>
                  <a:pt x="4921673" y="3356279"/>
                  <a:pt x="4881806" y="3327343"/>
                </a:cubicBezTo>
                <a:cubicBezTo>
                  <a:pt x="4872159" y="3320270"/>
                  <a:pt x="4861870" y="3312554"/>
                  <a:pt x="4848368" y="3322198"/>
                </a:cubicBezTo>
                <a:cubicBezTo>
                  <a:pt x="4836149" y="3330558"/>
                  <a:pt x="4838079" y="3342777"/>
                  <a:pt x="4840652" y="3354351"/>
                </a:cubicBezTo>
                <a:cubicBezTo>
                  <a:pt x="4850297" y="3400006"/>
                  <a:pt x="4877304" y="3436659"/>
                  <a:pt x="4910742" y="3469454"/>
                </a:cubicBezTo>
                <a:cubicBezTo>
                  <a:pt x="4951252" y="3508679"/>
                  <a:pt x="4993695" y="3545976"/>
                  <a:pt x="5037419" y="3583272"/>
                </a:cubicBezTo>
                <a:cubicBezTo>
                  <a:pt x="4990479" y="3572983"/>
                  <a:pt x="4943538" y="3562695"/>
                  <a:pt x="4896595" y="3554336"/>
                </a:cubicBezTo>
                <a:cubicBezTo>
                  <a:pt x="4917814" y="3628927"/>
                  <a:pt x="4967328" y="3643718"/>
                  <a:pt x="5011699" y="3655292"/>
                </a:cubicBezTo>
                <a:cubicBezTo>
                  <a:pt x="5071502" y="3670081"/>
                  <a:pt x="5128730" y="3688730"/>
                  <a:pt x="5185319" y="3709950"/>
                </a:cubicBezTo>
                <a:cubicBezTo>
                  <a:pt x="5209111" y="3731170"/>
                  <a:pt x="5232904" y="3751748"/>
                  <a:pt x="5256052" y="3773610"/>
                </a:cubicBezTo>
                <a:cubicBezTo>
                  <a:pt x="5279845" y="3796118"/>
                  <a:pt x="5302352" y="3818624"/>
                  <a:pt x="5324859" y="3842415"/>
                </a:cubicBezTo>
                <a:cubicBezTo>
                  <a:pt x="5340933" y="3859776"/>
                  <a:pt x="5360224" y="3874568"/>
                  <a:pt x="5341576" y="3904146"/>
                </a:cubicBezTo>
                <a:cubicBezTo>
                  <a:pt x="5333217" y="3917650"/>
                  <a:pt x="5387873" y="3990958"/>
                  <a:pt x="5405238" y="3995458"/>
                </a:cubicBezTo>
                <a:cubicBezTo>
                  <a:pt x="5407809" y="3996100"/>
                  <a:pt x="5410380" y="3996745"/>
                  <a:pt x="5412310" y="3996745"/>
                </a:cubicBezTo>
                <a:cubicBezTo>
                  <a:pt x="5449607" y="3994173"/>
                  <a:pt x="5457967" y="4016036"/>
                  <a:pt x="5458608" y="4043687"/>
                </a:cubicBezTo>
                <a:cubicBezTo>
                  <a:pt x="5459252" y="4070693"/>
                  <a:pt x="5452823" y="4104131"/>
                  <a:pt x="5503621" y="4090627"/>
                </a:cubicBezTo>
                <a:cubicBezTo>
                  <a:pt x="5509408" y="4089342"/>
                  <a:pt x="5510696" y="4093199"/>
                  <a:pt x="5513266" y="4097701"/>
                </a:cubicBezTo>
                <a:cubicBezTo>
                  <a:pt x="5568568" y="4212804"/>
                  <a:pt x="5661808" y="4301543"/>
                  <a:pt x="5753762" y="4390282"/>
                </a:cubicBezTo>
                <a:cubicBezTo>
                  <a:pt x="5758907" y="4394784"/>
                  <a:pt x="5764052" y="4399285"/>
                  <a:pt x="5769195" y="4403786"/>
                </a:cubicBezTo>
                <a:cubicBezTo>
                  <a:pt x="5672741" y="4381280"/>
                  <a:pt x="5354436" y="4352342"/>
                  <a:pt x="5261196" y="4361989"/>
                </a:cubicBezTo>
                <a:cubicBezTo>
                  <a:pt x="5178245" y="4370349"/>
                  <a:pt x="4709472" y="4230167"/>
                  <a:pt x="4612374" y="4147215"/>
                </a:cubicBezTo>
                <a:cubicBezTo>
                  <a:pt x="4598869" y="4212161"/>
                  <a:pt x="4627806" y="4237882"/>
                  <a:pt x="4650956" y="4267463"/>
                </a:cubicBezTo>
                <a:cubicBezTo>
                  <a:pt x="4683749" y="4309260"/>
                  <a:pt x="4688895" y="4338840"/>
                  <a:pt x="4627162" y="4372278"/>
                </a:cubicBezTo>
                <a:cubicBezTo>
                  <a:pt x="4450327" y="4467447"/>
                  <a:pt x="4452257" y="4470662"/>
                  <a:pt x="4618160" y="4599911"/>
                </a:cubicBezTo>
                <a:cubicBezTo>
                  <a:pt x="4625877" y="4605700"/>
                  <a:pt x="4622019" y="4624347"/>
                  <a:pt x="4623948" y="4637209"/>
                </a:cubicBezTo>
                <a:cubicBezTo>
                  <a:pt x="4580863" y="4656500"/>
                  <a:pt x="4530064" y="4606343"/>
                  <a:pt x="4478622" y="4660357"/>
                </a:cubicBezTo>
                <a:cubicBezTo>
                  <a:pt x="4700468" y="4897637"/>
                  <a:pt x="5038064" y="5123344"/>
                  <a:pt x="5344150" y="5301466"/>
                </a:cubicBezTo>
                <a:cubicBezTo>
                  <a:pt x="5096581" y="5359982"/>
                  <a:pt x="4948037" y="5154210"/>
                  <a:pt x="4766058" y="5180574"/>
                </a:cubicBezTo>
                <a:cubicBezTo>
                  <a:pt x="4675390" y="5244877"/>
                  <a:pt x="4945465" y="5349050"/>
                  <a:pt x="4687609" y="5379273"/>
                </a:cubicBezTo>
                <a:cubicBezTo>
                  <a:pt x="4799496" y="5435860"/>
                  <a:pt x="4882449" y="5491161"/>
                  <a:pt x="4959611" y="5556107"/>
                </a:cubicBezTo>
                <a:cubicBezTo>
                  <a:pt x="5096581" y="5672497"/>
                  <a:pt x="5123586" y="5749662"/>
                  <a:pt x="5060571" y="5905920"/>
                </a:cubicBezTo>
                <a:cubicBezTo>
                  <a:pt x="5018773" y="6008805"/>
                  <a:pt x="4958326" y="6103332"/>
                  <a:pt x="5011699" y="6226152"/>
                </a:cubicBezTo>
                <a:cubicBezTo>
                  <a:pt x="5048351" y="6310389"/>
                  <a:pt x="5034204" y="6365690"/>
                  <a:pt x="4895308" y="6327750"/>
                </a:cubicBezTo>
                <a:cubicBezTo>
                  <a:pt x="4745482" y="6287240"/>
                  <a:pt x="4688895" y="6363118"/>
                  <a:pt x="4726833" y="6510373"/>
                </a:cubicBezTo>
                <a:cubicBezTo>
                  <a:pt x="4751269" y="6604900"/>
                  <a:pt x="4725546" y="6634480"/>
                  <a:pt x="4622661" y="6623548"/>
                </a:cubicBezTo>
                <a:cubicBezTo>
                  <a:pt x="4508843" y="6611330"/>
                  <a:pt x="4400814" y="6549598"/>
                  <a:pt x="4259989" y="6579179"/>
                </a:cubicBezTo>
                <a:cubicBezTo>
                  <a:pt x="4358453" y="6729972"/>
                  <a:pt x="4554892" y="6711403"/>
                  <a:pt x="4690343" y="6814255"/>
                </a:cubicBezTo>
                <a:lnTo>
                  <a:pt x="4735334" y="6858000"/>
                </a:lnTo>
                <a:lnTo>
                  <a:pt x="4496011" y="6858000"/>
                </a:lnTo>
                <a:lnTo>
                  <a:pt x="4440632" y="6851514"/>
                </a:lnTo>
                <a:cubicBezTo>
                  <a:pt x="4410700" y="6846400"/>
                  <a:pt x="4381522" y="6839608"/>
                  <a:pt x="4352585" y="6830605"/>
                </a:cubicBezTo>
                <a:cubicBezTo>
                  <a:pt x="4304358" y="6815816"/>
                  <a:pt x="4251629" y="6801027"/>
                  <a:pt x="4224621" y="6850539"/>
                </a:cubicBezTo>
                <a:lnTo>
                  <a:pt x="4223115" y="6858000"/>
                </a:lnTo>
                <a:lnTo>
                  <a:pt x="0" y="6858000"/>
                </a:lnTo>
                <a:close/>
              </a:path>
            </a:pathLst>
          </a:custGeom>
        </p:spPr>
      </p:pic>
      <p:sp>
        <p:nvSpPr>
          <p:cNvPr id="2" name="Title 1">
            <a:extLst>
              <a:ext uri="{FF2B5EF4-FFF2-40B4-BE49-F238E27FC236}">
                <a16:creationId xmlns:a16="http://schemas.microsoft.com/office/drawing/2014/main" id="{448ADB64-626B-3476-9543-3216B9EDE0EF}"/>
              </a:ext>
            </a:extLst>
          </p:cNvPr>
          <p:cNvSpPr>
            <a:spLocks noGrp="1"/>
          </p:cNvSpPr>
          <p:nvPr>
            <p:ph type="ctrTitle"/>
          </p:nvPr>
        </p:nvSpPr>
        <p:spPr>
          <a:xfrm>
            <a:off x="6095999" y="3834174"/>
            <a:ext cx="5257800" cy="1701570"/>
          </a:xfrm>
        </p:spPr>
        <p:txBody>
          <a:bodyPr anchor="b">
            <a:normAutofit/>
          </a:bodyPr>
          <a:lstStyle/>
          <a:p>
            <a:r>
              <a:rPr lang="en-US" sz="4400" dirty="0"/>
              <a:t>Frito Lay Attrition Case Study</a:t>
            </a:r>
          </a:p>
        </p:txBody>
      </p:sp>
      <p:sp>
        <p:nvSpPr>
          <p:cNvPr id="3" name="Subtitle 2">
            <a:extLst>
              <a:ext uri="{FF2B5EF4-FFF2-40B4-BE49-F238E27FC236}">
                <a16:creationId xmlns:a16="http://schemas.microsoft.com/office/drawing/2014/main" id="{24231500-4C7D-863F-99DE-502622F4DBAF}"/>
              </a:ext>
            </a:extLst>
          </p:cNvPr>
          <p:cNvSpPr>
            <a:spLocks noGrp="1"/>
          </p:cNvSpPr>
          <p:nvPr>
            <p:ph type="subTitle" idx="1"/>
          </p:nvPr>
        </p:nvSpPr>
        <p:spPr>
          <a:xfrm>
            <a:off x="6096000" y="5592499"/>
            <a:ext cx="5147960" cy="646785"/>
          </a:xfrm>
        </p:spPr>
        <p:txBody>
          <a:bodyPr>
            <a:normAutofit/>
          </a:bodyPr>
          <a:lstStyle/>
          <a:p>
            <a:r>
              <a:rPr lang="en-US" sz="2000" dirty="0" err="1"/>
              <a:t>Renu</a:t>
            </a:r>
            <a:r>
              <a:rPr lang="en-US" sz="2000" dirty="0"/>
              <a:t> Karthikeyan</a:t>
            </a:r>
          </a:p>
        </p:txBody>
      </p:sp>
    </p:spTree>
    <p:extLst>
      <p:ext uri="{BB962C8B-B14F-4D97-AF65-F5344CB8AC3E}">
        <p14:creationId xmlns:p14="http://schemas.microsoft.com/office/powerpoint/2010/main" val="429731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8F6E1-FE49-F219-9254-617773FB42A3}"/>
              </a:ext>
            </a:extLst>
          </p:cNvPr>
          <p:cNvSpPr>
            <a:spLocks noGrp="1"/>
          </p:cNvSpPr>
          <p:nvPr>
            <p:ph type="title"/>
          </p:nvPr>
        </p:nvSpPr>
        <p:spPr/>
        <p:txBody>
          <a:bodyPr/>
          <a:lstStyle/>
          <a:p>
            <a:r>
              <a:rPr lang="en-US" dirty="0"/>
              <a:t>Histogram of Monthly Income</a:t>
            </a:r>
          </a:p>
        </p:txBody>
      </p:sp>
      <p:pic>
        <p:nvPicPr>
          <p:cNvPr id="5" name="Content Placeholder 4">
            <a:extLst>
              <a:ext uri="{FF2B5EF4-FFF2-40B4-BE49-F238E27FC236}">
                <a16:creationId xmlns:a16="http://schemas.microsoft.com/office/drawing/2014/main" id="{B8C1F214-6C3F-8357-8EF4-63CFA7E17AC8}"/>
              </a:ext>
            </a:extLst>
          </p:cNvPr>
          <p:cNvPicPr>
            <a:picLocks noGrp="1" noChangeAspect="1"/>
          </p:cNvPicPr>
          <p:nvPr>
            <p:ph idx="1"/>
          </p:nvPr>
        </p:nvPicPr>
        <p:blipFill rotWithShape="1">
          <a:blip r:embed="rId3"/>
          <a:srcRect t="3974"/>
          <a:stretch/>
        </p:blipFill>
        <p:spPr>
          <a:xfrm>
            <a:off x="1153886" y="1690688"/>
            <a:ext cx="9506479" cy="4682356"/>
          </a:xfrm>
        </p:spPr>
      </p:pic>
    </p:spTree>
    <p:extLst>
      <p:ext uri="{BB962C8B-B14F-4D97-AF65-F5344CB8AC3E}">
        <p14:creationId xmlns:p14="http://schemas.microsoft.com/office/powerpoint/2010/main" val="2823828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B4EE3-B296-AF6A-4C5C-F2AA449C5089}"/>
              </a:ext>
            </a:extLst>
          </p:cNvPr>
          <p:cNvSpPr>
            <a:spLocks noGrp="1"/>
          </p:cNvSpPr>
          <p:nvPr>
            <p:ph type="title"/>
          </p:nvPr>
        </p:nvSpPr>
        <p:spPr/>
        <p:txBody>
          <a:bodyPr/>
          <a:lstStyle/>
          <a:p>
            <a:r>
              <a:rPr lang="en-US" dirty="0"/>
              <a:t>Histogram of Monthly Income Categorized by Gender</a:t>
            </a:r>
          </a:p>
        </p:txBody>
      </p:sp>
      <p:pic>
        <p:nvPicPr>
          <p:cNvPr id="5" name="Content Placeholder 4">
            <a:extLst>
              <a:ext uri="{FF2B5EF4-FFF2-40B4-BE49-F238E27FC236}">
                <a16:creationId xmlns:a16="http://schemas.microsoft.com/office/drawing/2014/main" id="{0D0E555D-F8A1-47EE-7DDC-5D2F5B112192}"/>
              </a:ext>
            </a:extLst>
          </p:cNvPr>
          <p:cNvPicPr>
            <a:picLocks noGrp="1" noChangeAspect="1"/>
          </p:cNvPicPr>
          <p:nvPr>
            <p:ph idx="1"/>
          </p:nvPr>
        </p:nvPicPr>
        <p:blipFill>
          <a:blip r:embed="rId3"/>
          <a:stretch>
            <a:fillRect/>
          </a:stretch>
        </p:blipFill>
        <p:spPr>
          <a:xfrm>
            <a:off x="1208314" y="1570242"/>
            <a:ext cx="9390743" cy="5255204"/>
          </a:xfrm>
        </p:spPr>
      </p:pic>
    </p:spTree>
    <p:extLst>
      <p:ext uri="{BB962C8B-B14F-4D97-AF65-F5344CB8AC3E}">
        <p14:creationId xmlns:p14="http://schemas.microsoft.com/office/powerpoint/2010/main" val="119518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A135D-0F4A-0DB1-F820-A0BC126F2EC5}"/>
              </a:ext>
            </a:extLst>
          </p:cNvPr>
          <p:cNvSpPr>
            <a:spLocks noGrp="1"/>
          </p:cNvSpPr>
          <p:nvPr>
            <p:ph type="title"/>
          </p:nvPr>
        </p:nvSpPr>
        <p:spPr>
          <a:xfrm>
            <a:off x="581891" y="427470"/>
            <a:ext cx="11353800" cy="1325563"/>
          </a:xfrm>
        </p:spPr>
        <p:txBody>
          <a:bodyPr/>
          <a:lstStyle/>
          <a:p>
            <a:r>
              <a:rPr lang="en-US" dirty="0"/>
              <a:t>Monthly Income and Distance from Home</a:t>
            </a:r>
          </a:p>
        </p:txBody>
      </p:sp>
      <p:pic>
        <p:nvPicPr>
          <p:cNvPr id="5" name="Content Placeholder 4">
            <a:extLst>
              <a:ext uri="{FF2B5EF4-FFF2-40B4-BE49-F238E27FC236}">
                <a16:creationId xmlns:a16="http://schemas.microsoft.com/office/drawing/2014/main" id="{63F1BADE-E51E-3342-6FB8-1CAA03E85BEF}"/>
              </a:ext>
            </a:extLst>
          </p:cNvPr>
          <p:cNvPicPr>
            <a:picLocks noGrp="1" noChangeAspect="1"/>
          </p:cNvPicPr>
          <p:nvPr>
            <p:ph idx="1"/>
          </p:nvPr>
        </p:nvPicPr>
        <p:blipFill>
          <a:blip r:embed="rId3"/>
          <a:stretch>
            <a:fillRect/>
          </a:stretch>
        </p:blipFill>
        <p:spPr>
          <a:xfrm>
            <a:off x="1410566" y="1585758"/>
            <a:ext cx="9370868" cy="5272242"/>
          </a:xfrm>
        </p:spPr>
      </p:pic>
    </p:spTree>
    <p:extLst>
      <p:ext uri="{BB962C8B-B14F-4D97-AF65-F5344CB8AC3E}">
        <p14:creationId xmlns:p14="http://schemas.microsoft.com/office/powerpoint/2010/main" val="3224939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451C-DC83-8E6F-DDF3-BDE4D95DC5A5}"/>
              </a:ext>
            </a:extLst>
          </p:cNvPr>
          <p:cNvSpPr>
            <a:spLocks noGrp="1"/>
          </p:cNvSpPr>
          <p:nvPr>
            <p:ph type="title"/>
          </p:nvPr>
        </p:nvSpPr>
        <p:spPr>
          <a:xfrm>
            <a:off x="166254" y="385908"/>
            <a:ext cx="12531436" cy="1325563"/>
          </a:xfrm>
        </p:spPr>
        <p:txBody>
          <a:bodyPr>
            <a:normAutofit/>
          </a:bodyPr>
          <a:lstStyle/>
          <a:p>
            <a:r>
              <a:rPr lang="en-US" sz="2800" dirty="0"/>
              <a:t>Monthly Income and Distance from Home Categorized by Gender</a:t>
            </a:r>
          </a:p>
        </p:txBody>
      </p:sp>
      <p:pic>
        <p:nvPicPr>
          <p:cNvPr id="5" name="Content Placeholder 4">
            <a:extLst>
              <a:ext uri="{FF2B5EF4-FFF2-40B4-BE49-F238E27FC236}">
                <a16:creationId xmlns:a16="http://schemas.microsoft.com/office/drawing/2014/main" id="{DBFED1C1-8FC3-BD5C-0B43-C2725BBC5B06}"/>
              </a:ext>
            </a:extLst>
          </p:cNvPr>
          <p:cNvPicPr>
            <a:picLocks noGrp="1" noChangeAspect="1"/>
          </p:cNvPicPr>
          <p:nvPr>
            <p:ph idx="1"/>
          </p:nvPr>
        </p:nvPicPr>
        <p:blipFill>
          <a:blip r:embed="rId3"/>
          <a:stretch>
            <a:fillRect/>
          </a:stretch>
        </p:blipFill>
        <p:spPr>
          <a:xfrm>
            <a:off x="1413164" y="1365020"/>
            <a:ext cx="9256567" cy="5107072"/>
          </a:xfrm>
        </p:spPr>
      </p:pic>
    </p:spTree>
    <p:extLst>
      <p:ext uri="{BB962C8B-B14F-4D97-AF65-F5344CB8AC3E}">
        <p14:creationId xmlns:p14="http://schemas.microsoft.com/office/powerpoint/2010/main" val="3432713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E9C9C-F18A-BF02-1147-CC264E705735}"/>
              </a:ext>
            </a:extLst>
          </p:cNvPr>
          <p:cNvSpPr>
            <a:spLocks noGrp="1"/>
          </p:cNvSpPr>
          <p:nvPr>
            <p:ph type="title"/>
          </p:nvPr>
        </p:nvSpPr>
        <p:spPr>
          <a:xfrm>
            <a:off x="419100" y="385906"/>
            <a:ext cx="11353800" cy="1325563"/>
          </a:xfrm>
        </p:spPr>
        <p:txBody>
          <a:bodyPr/>
          <a:lstStyle/>
          <a:p>
            <a:r>
              <a:rPr lang="en-US" dirty="0"/>
              <a:t>Department and Job Satisfaction by Gender</a:t>
            </a:r>
          </a:p>
        </p:txBody>
      </p:sp>
      <p:pic>
        <p:nvPicPr>
          <p:cNvPr id="5" name="Content Placeholder 4">
            <a:extLst>
              <a:ext uri="{FF2B5EF4-FFF2-40B4-BE49-F238E27FC236}">
                <a16:creationId xmlns:a16="http://schemas.microsoft.com/office/drawing/2014/main" id="{FB936A08-8198-9FD8-6C4D-CC420F514745}"/>
              </a:ext>
            </a:extLst>
          </p:cNvPr>
          <p:cNvPicPr>
            <a:picLocks noGrp="1" noChangeAspect="1"/>
          </p:cNvPicPr>
          <p:nvPr>
            <p:ph idx="1"/>
          </p:nvPr>
        </p:nvPicPr>
        <p:blipFill>
          <a:blip r:embed="rId3"/>
          <a:stretch>
            <a:fillRect/>
          </a:stretch>
        </p:blipFill>
        <p:spPr>
          <a:xfrm>
            <a:off x="817418" y="1507911"/>
            <a:ext cx="10557163" cy="4964183"/>
          </a:xfrm>
        </p:spPr>
      </p:pic>
    </p:spTree>
    <p:extLst>
      <p:ext uri="{BB962C8B-B14F-4D97-AF65-F5344CB8AC3E}">
        <p14:creationId xmlns:p14="http://schemas.microsoft.com/office/powerpoint/2010/main" val="4099103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1C95F-166D-47D8-1A29-1C781377A029}"/>
              </a:ext>
            </a:extLst>
          </p:cNvPr>
          <p:cNvSpPr>
            <a:spLocks noGrp="1"/>
          </p:cNvSpPr>
          <p:nvPr>
            <p:ph type="title"/>
          </p:nvPr>
        </p:nvSpPr>
        <p:spPr>
          <a:xfrm>
            <a:off x="419100" y="365125"/>
            <a:ext cx="11353800" cy="1325563"/>
          </a:xfrm>
        </p:spPr>
        <p:txBody>
          <a:bodyPr>
            <a:normAutofit/>
          </a:bodyPr>
          <a:lstStyle/>
          <a:p>
            <a:r>
              <a:rPr lang="en-US" sz="3600" dirty="0"/>
              <a:t>Age and Total Working Years with Monthly Income</a:t>
            </a:r>
          </a:p>
        </p:txBody>
      </p:sp>
      <p:pic>
        <p:nvPicPr>
          <p:cNvPr id="5" name="Content Placeholder 4">
            <a:extLst>
              <a:ext uri="{FF2B5EF4-FFF2-40B4-BE49-F238E27FC236}">
                <a16:creationId xmlns:a16="http://schemas.microsoft.com/office/drawing/2014/main" id="{152F7EE5-B3DD-6091-6E09-B7BAD5BD0744}"/>
              </a:ext>
            </a:extLst>
          </p:cNvPr>
          <p:cNvPicPr>
            <a:picLocks noGrp="1" noChangeAspect="1"/>
          </p:cNvPicPr>
          <p:nvPr>
            <p:ph idx="1"/>
          </p:nvPr>
        </p:nvPicPr>
        <p:blipFill>
          <a:blip r:embed="rId3"/>
          <a:stretch>
            <a:fillRect/>
          </a:stretch>
        </p:blipFill>
        <p:spPr>
          <a:xfrm>
            <a:off x="1330036" y="1466328"/>
            <a:ext cx="9190182" cy="5295124"/>
          </a:xfrm>
        </p:spPr>
      </p:pic>
    </p:spTree>
    <p:extLst>
      <p:ext uri="{BB962C8B-B14F-4D97-AF65-F5344CB8AC3E}">
        <p14:creationId xmlns:p14="http://schemas.microsoft.com/office/powerpoint/2010/main" val="2469060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Graphic 1">
            <a:extLst>
              <a:ext uri="{FF2B5EF4-FFF2-40B4-BE49-F238E27FC236}">
                <a16:creationId xmlns:a16="http://schemas.microsoft.com/office/drawing/2014/main" id="{0D57E7FA-E8FC-45AC-868F-CDC814493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2599854" y="527562"/>
            <a:ext cx="6992292" cy="5102484"/>
          </a:xfrm>
          <a:custGeom>
            <a:avLst/>
            <a:gdLst/>
            <a:ahLst/>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useBgFill="1">
        <p:nvSpPr>
          <p:cNvPr id="9" name="Rectangle 8">
            <a:extLst>
              <a:ext uri="{FF2B5EF4-FFF2-40B4-BE49-F238E27FC236}">
                <a16:creationId xmlns:a16="http://schemas.microsoft.com/office/drawing/2014/main" id="{D839A9B9-F246-4779-A2BA-7AD3DAB54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3E62B5-06C5-6A7C-6F1D-C48E57DB660E}"/>
              </a:ext>
            </a:extLst>
          </p:cNvPr>
          <p:cNvSpPr>
            <a:spLocks noGrp="1"/>
          </p:cNvSpPr>
          <p:nvPr>
            <p:ph type="title"/>
          </p:nvPr>
        </p:nvSpPr>
        <p:spPr>
          <a:xfrm>
            <a:off x="1522476" y="3078803"/>
            <a:ext cx="9144000" cy="2387600"/>
          </a:xfrm>
        </p:spPr>
        <p:txBody>
          <a:bodyPr vert="horz" lIns="91440" tIns="45720" rIns="91440" bIns="45720" rtlCol="0" anchor="b">
            <a:normAutofit/>
          </a:bodyPr>
          <a:lstStyle/>
          <a:p>
            <a:r>
              <a:rPr lang="en-US" sz="6000" b="1" dirty="0"/>
              <a:t>Attrition Specific Analysis</a:t>
            </a:r>
          </a:p>
        </p:txBody>
      </p:sp>
      <p:sp>
        <p:nvSpPr>
          <p:cNvPr id="11" name="Freeform: Shape 10">
            <a:extLst>
              <a:ext uri="{FF2B5EF4-FFF2-40B4-BE49-F238E27FC236}">
                <a16:creationId xmlns:a16="http://schemas.microsoft.com/office/drawing/2014/main" id="{689FF3C7-B796-4C63-BF20-B2EE568883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96" y="1"/>
            <a:ext cx="11282409" cy="2930115"/>
          </a:xfrm>
          <a:custGeom>
            <a:avLst/>
            <a:gdLst>
              <a:gd name="connsiteX0" fmla="*/ 1277174 w 11282409"/>
              <a:gd name="connsiteY0" fmla="*/ 0 h 2930115"/>
              <a:gd name="connsiteX1" fmla="*/ 11077320 w 11282409"/>
              <a:gd name="connsiteY1" fmla="*/ 0 h 2930115"/>
              <a:gd name="connsiteX2" fmla="*/ 10933044 w 11282409"/>
              <a:gd name="connsiteY2" fmla="*/ 93916 h 2930115"/>
              <a:gd name="connsiteX3" fmla="*/ 11087630 w 11282409"/>
              <a:gd name="connsiteY3" fmla="*/ 165214 h 2930115"/>
              <a:gd name="connsiteX4" fmla="*/ 10401271 w 11282409"/>
              <a:gd name="connsiteY4" fmla="*/ 582307 h 2930115"/>
              <a:gd name="connsiteX5" fmla="*/ 11038163 w 11282409"/>
              <a:gd name="connsiteY5" fmla="*/ 511009 h 2930115"/>
              <a:gd name="connsiteX6" fmla="*/ 11004154 w 11282409"/>
              <a:gd name="connsiteY6" fmla="*/ 568047 h 2930115"/>
              <a:gd name="connsiteX7" fmla="*/ 10970146 w 11282409"/>
              <a:gd name="connsiteY7" fmla="*/ 625085 h 2930115"/>
              <a:gd name="connsiteX8" fmla="*/ 11270042 w 11282409"/>
              <a:gd name="connsiteY8" fmla="*/ 589437 h 2930115"/>
              <a:gd name="connsiteX9" fmla="*/ 11270042 w 11282409"/>
              <a:gd name="connsiteY9" fmla="*/ 650039 h 2930115"/>
              <a:gd name="connsiteX10" fmla="*/ 11177291 w 11282409"/>
              <a:gd name="connsiteY10" fmla="*/ 721337 h 2930115"/>
              <a:gd name="connsiteX11" fmla="*/ 11270042 w 11282409"/>
              <a:gd name="connsiteY11" fmla="*/ 703512 h 2930115"/>
              <a:gd name="connsiteX12" fmla="*/ 11282409 w 11282409"/>
              <a:gd name="connsiteY12" fmla="*/ 703512 h 2930115"/>
              <a:gd name="connsiteX13" fmla="*/ 11282409 w 11282409"/>
              <a:gd name="connsiteY13" fmla="*/ 981574 h 2930115"/>
              <a:gd name="connsiteX14" fmla="*/ 4053985 w 11282409"/>
              <a:gd name="connsiteY14" fmla="*/ 2928005 h 2930115"/>
              <a:gd name="connsiteX15" fmla="*/ 3386175 w 11282409"/>
              <a:gd name="connsiteY15" fmla="*/ 2892355 h 2930115"/>
              <a:gd name="connsiteX16" fmla="*/ 3228499 w 11282409"/>
              <a:gd name="connsiteY16" fmla="*/ 2774714 h 2930115"/>
              <a:gd name="connsiteX17" fmla="*/ 3389267 w 11282409"/>
              <a:gd name="connsiteY17" fmla="*/ 2717676 h 2930115"/>
              <a:gd name="connsiteX18" fmla="*/ 3883942 w 11282409"/>
              <a:gd name="connsiteY18" fmla="*/ 2535866 h 2930115"/>
              <a:gd name="connsiteX19" fmla="*/ 3401634 w 11282409"/>
              <a:gd name="connsiteY19" fmla="*/ 2564386 h 2930115"/>
              <a:gd name="connsiteX20" fmla="*/ 4087994 w 11282409"/>
              <a:gd name="connsiteY20" fmla="*/ 2414660 h 2930115"/>
              <a:gd name="connsiteX21" fmla="*/ 4285864 w 11282409"/>
              <a:gd name="connsiteY21" fmla="*/ 2336233 h 2930115"/>
              <a:gd name="connsiteX22" fmla="*/ 4091088 w 11282409"/>
              <a:gd name="connsiteY22" fmla="*/ 2304149 h 2930115"/>
              <a:gd name="connsiteX23" fmla="*/ 3148114 w 11282409"/>
              <a:gd name="connsiteY23" fmla="*/ 2400401 h 2930115"/>
              <a:gd name="connsiteX24" fmla="*/ 3058455 w 11282409"/>
              <a:gd name="connsiteY24" fmla="*/ 2411095 h 2930115"/>
              <a:gd name="connsiteX25" fmla="*/ 2443203 w 11282409"/>
              <a:gd name="connsiteY25" fmla="*/ 2336233 h 2930115"/>
              <a:gd name="connsiteX26" fmla="*/ 2786383 w 11282409"/>
              <a:gd name="connsiteY26" fmla="*/ 2257805 h 2930115"/>
              <a:gd name="connsiteX27" fmla="*/ 2390644 w 11282409"/>
              <a:gd name="connsiteY27" fmla="*/ 2211461 h 2930115"/>
              <a:gd name="connsiteX28" fmla="*/ 1911429 w 11282409"/>
              <a:gd name="connsiteY28" fmla="*/ 2168683 h 2930115"/>
              <a:gd name="connsiteX29" fmla="*/ 1416755 w 11282409"/>
              <a:gd name="connsiteY29" fmla="*/ 2026087 h 2930115"/>
              <a:gd name="connsiteX30" fmla="*/ 1070483 w 11282409"/>
              <a:gd name="connsiteY30" fmla="*/ 1979743 h 2930115"/>
              <a:gd name="connsiteX31" fmla="*/ 1104491 w 11282409"/>
              <a:gd name="connsiteY31" fmla="*/ 1854972 h 2930115"/>
              <a:gd name="connsiteX32" fmla="*/ 1039566 w 11282409"/>
              <a:gd name="connsiteY32" fmla="*/ 1748026 h 2930115"/>
              <a:gd name="connsiteX33" fmla="*/ 1623900 w 11282409"/>
              <a:gd name="connsiteY33" fmla="*/ 1694553 h 2930115"/>
              <a:gd name="connsiteX34" fmla="*/ 1401296 w 11282409"/>
              <a:gd name="connsiteY34" fmla="*/ 1676728 h 2930115"/>
              <a:gd name="connsiteX35" fmla="*/ 1302362 w 11282409"/>
              <a:gd name="connsiteY35" fmla="*/ 1623255 h 2930115"/>
              <a:gd name="connsiteX36" fmla="*/ 1385838 w 11282409"/>
              <a:gd name="connsiteY36" fmla="*/ 1566216 h 2930115"/>
              <a:gd name="connsiteX37" fmla="*/ 1756843 w 11282409"/>
              <a:gd name="connsiteY37" fmla="*/ 1377277 h 2930115"/>
              <a:gd name="connsiteX38" fmla="*/ 721120 w 11282409"/>
              <a:gd name="connsiteY38" fmla="*/ 1387972 h 2930115"/>
              <a:gd name="connsiteX39" fmla="*/ 857154 w 11282409"/>
              <a:gd name="connsiteY39" fmla="*/ 1323803 h 2930115"/>
              <a:gd name="connsiteX40" fmla="*/ 2285525 w 11282409"/>
              <a:gd name="connsiteY40" fmla="*/ 924536 h 2930115"/>
              <a:gd name="connsiteX41" fmla="*/ 2569963 w 11282409"/>
              <a:gd name="connsiteY41" fmla="*/ 874628 h 2930115"/>
              <a:gd name="connsiteX42" fmla="*/ 1803218 w 11282409"/>
              <a:gd name="connsiteY42" fmla="*/ 856803 h 2930115"/>
              <a:gd name="connsiteX43" fmla="*/ 625276 w 11282409"/>
              <a:gd name="connsiteY43" fmla="*/ 682124 h 2930115"/>
              <a:gd name="connsiteX44" fmla="*/ 736578 w 11282409"/>
              <a:gd name="connsiteY44" fmla="*/ 521703 h 2930115"/>
              <a:gd name="connsiteX45" fmla="*/ 155336 w 11282409"/>
              <a:gd name="connsiteY45" fmla="*/ 550222 h 2930115"/>
              <a:gd name="connsiteX46" fmla="*/ 421223 w 11282409"/>
              <a:gd name="connsiteY46" fmla="*/ 425451 h 2930115"/>
              <a:gd name="connsiteX47" fmla="*/ 201712 w 11282409"/>
              <a:gd name="connsiteY47" fmla="*/ 404062 h 2930115"/>
              <a:gd name="connsiteX48" fmla="*/ 3843 w 11282409"/>
              <a:gd name="connsiteY48" fmla="*/ 314939 h 2930115"/>
              <a:gd name="connsiteX49" fmla="*/ 829329 w 11282409"/>
              <a:gd name="connsiteY49" fmla="*/ 175909 h 2930115"/>
              <a:gd name="connsiteX50" fmla="*/ 1045749 w 11282409"/>
              <a:gd name="connsiteY50" fmla="*/ 47572 h 2930115"/>
              <a:gd name="connsiteX51" fmla="*/ 1172509 w 11282409"/>
              <a:gd name="connsiteY51" fmla="*/ 11924 h 2930115"/>
              <a:gd name="connsiteX52" fmla="*/ 1257531 w 11282409"/>
              <a:gd name="connsiteY52" fmla="*/ 7914 h 293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282409" h="2930115">
                <a:moveTo>
                  <a:pt x="1277174" y="0"/>
                </a:moveTo>
                <a:lnTo>
                  <a:pt x="11077320" y="0"/>
                </a:lnTo>
                <a:lnTo>
                  <a:pt x="10933044" y="93916"/>
                </a:lnTo>
                <a:cubicBezTo>
                  <a:pt x="10973237" y="147389"/>
                  <a:pt x="11059805" y="83222"/>
                  <a:pt x="11087630" y="165214"/>
                </a:cubicBezTo>
                <a:cubicBezTo>
                  <a:pt x="10865028" y="304245"/>
                  <a:pt x="10660974" y="478924"/>
                  <a:pt x="10401271" y="582307"/>
                </a:cubicBezTo>
                <a:cubicBezTo>
                  <a:pt x="10614599" y="507443"/>
                  <a:pt x="10827927" y="543093"/>
                  <a:pt x="11038163" y="511009"/>
                </a:cubicBezTo>
                <a:cubicBezTo>
                  <a:pt x="11065988" y="553787"/>
                  <a:pt x="11019613" y="553787"/>
                  <a:pt x="11004154" y="568047"/>
                </a:cubicBezTo>
                <a:cubicBezTo>
                  <a:pt x="10988696" y="582307"/>
                  <a:pt x="10967053" y="593001"/>
                  <a:pt x="10970146" y="625085"/>
                </a:cubicBezTo>
                <a:cubicBezTo>
                  <a:pt x="11065988" y="639345"/>
                  <a:pt x="11171107" y="589437"/>
                  <a:pt x="11270042" y="589437"/>
                </a:cubicBezTo>
                <a:lnTo>
                  <a:pt x="11270042" y="650039"/>
                </a:lnTo>
                <a:cubicBezTo>
                  <a:pt x="11236032" y="671428"/>
                  <a:pt x="11192750" y="678558"/>
                  <a:pt x="11177291" y="721337"/>
                </a:cubicBezTo>
                <a:cubicBezTo>
                  <a:pt x="11208207" y="714208"/>
                  <a:pt x="11239125" y="710643"/>
                  <a:pt x="11270042" y="703512"/>
                </a:cubicBezTo>
                <a:lnTo>
                  <a:pt x="11282409" y="703512"/>
                </a:lnTo>
                <a:lnTo>
                  <a:pt x="11282409" y="981574"/>
                </a:lnTo>
                <a:cubicBezTo>
                  <a:pt x="9254245" y="2952959"/>
                  <a:pt x="4397165" y="2906615"/>
                  <a:pt x="4053985" y="2928005"/>
                </a:cubicBezTo>
                <a:cubicBezTo>
                  <a:pt x="3945776" y="2935134"/>
                  <a:pt x="3491294" y="2924439"/>
                  <a:pt x="3386175" y="2892355"/>
                </a:cubicBezTo>
                <a:cubicBezTo>
                  <a:pt x="3243956" y="2853141"/>
                  <a:pt x="3228499" y="2774714"/>
                  <a:pt x="3228499" y="2774714"/>
                </a:cubicBezTo>
                <a:cubicBezTo>
                  <a:pt x="3228499" y="2774714"/>
                  <a:pt x="3299608" y="2742630"/>
                  <a:pt x="3389267" y="2717676"/>
                </a:cubicBezTo>
                <a:cubicBezTo>
                  <a:pt x="3562404" y="2667768"/>
                  <a:pt x="3704623" y="2575080"/>
                  <a:pt x="3883942" y="2535866"/>
                </a:cubicBezTo>
                <a:cubicBezTo>
                  <a:pt x="3723173" y="2546561"/>
                  <a:pt x="3562404" y="2553691"/>
                  <a:pt x="3401634" y="2564386"/>
                </a:cubicBezTo>
                <a:cubicBezTo>
                  <a:pt x="3624237" y="2468133"/>
                  <a:pt x="3859208" y="2453874"/>
                  <a:pt x="4087994" y="2414660"/>
                </a:cubicBezTo>
                <a:cubicBezTo>
                  <a:pt x="4162197" y="2403966"/>
                  <a:pt x="4285864" y="2436049"/>
                  <a:pt x="4285864" y="2336233"/>
                </a:cubicBezTo>
                <a:cubicBezTo>
                  <a:pt x="4282774" y="2272064"/>
                  <a:pt x="4162197" y="2300584"/>
                  <a:pt x="4091088" y="2304149"/>
                </a:cubicBezTo>
                <a:cubicBezTo>
                  <a:pt x="3775732" y="2314843"/>
                  <a:pt x="3463469" y="2361187"/>
                  <a:pt x="3148114" y="2400401"/>
                </a:cubicBezTo>
                <a:cubicBezTo>
                  <a:pt x="3117196" y="2403966"/>
                  <a:pt x="3080097" y="2421790"/>
                  <a:pt x="3058455" y="2411095"/>
                </a:cubicBezTo>
                <a:cubicBezTo>
                  <a:pt x="2879135" y="2339797"/>
                  <a:pt x="2675082" y="2357622"/>
                  <a:pt x="2443203" y="2336233"/>
                </a:cubicBezTo>
                <a:cubicBezTo>
                  <a:pt x="2569963" y="2254241"/>
                  <a:pt x="2678173" y="2311278"/>
                  <a:pt x="2786383" y="2257805"/>
                </a:cubicBezTo>
                <a:cubicBezTo>
                  <a:pt x="2653440" y="2200766"/>
                  <a:pt x="2517405" y="2225722"/>
                  <a:pt x="2390644" y="2211461"/>
                </a:cubicBezTo>
                <a:cubicBezTo>
                  <a:pt x="2297893" y="2200766"/>
                  <a:pt x="1963988" y="2186507"/>
                  <a:pt x="1911429" y="2168683"/>
                </a:cubicBezTo>
                <a:cubicBezTo>
                  <a:pt x="1750660" y="2115209"/>
                  <a:pt x="1558974" y="2122339"/>
                  <a:pt x="1416755" y="2026087"/>
                </a:cubicBezTo>
                <a:cubicBezTo>
                  <a:pt x="1314728" y="1958354"/>
                  <a:pt x="1178693" y="2015393"/>
                  <a:pt x="1070483" y="1979743"/>
                </a:cubicBezTo>
                <a:cubicBezTo>
                  <a:pt x="1024107" y="1929835"/>
                  <a:pt x="1089033" y="1894186"/>
                  <a:pt x="1104491" y="1854972"/>
                </a:cubicBezTo>
                <a:cubicBezTo>
                  <a:pt x="1126133" y="1805064"/>
                  <a:pt x="1067391" y="1794370"/>
                  <a:pt x="1039566" y="1748026"/>
                </a:cubicBezTo>
                <a:cubicBezTo>
                  <a:pt x="1231252" y="1751591"/>
                  <a:pt x="1413663" y="1737331"/>
                  <a:pt x="1623900" y="1694553"/>
                </a:cubicBezTo>
                <a:cubicBezTo>
                  <a:pt x="1537332" y="1630384"/>
                  <a:pt x="1463130" y="1690987"/>
                  <a:pt x="1401296" y="1676728"/>
                </a:cubicBezTo>
                <a:cubicBezTo>
                  <a:pt x="1358012" y="1666033"/>
                  <a:pt x="1302362" y="1676728"/>
                  <a:pt x="1302362" y="1623255"/>
                </a:cubicBezTo>
                <a:cubicBezTo>
                  <a:pt x="1302362" y="1580476"/>
                  <a:pt x="1351829" y="1573345"/>
                  <a:pt x="1385838" y="1566216"/>
                </a:cubicBezTo>
                <a:cubicBezTo>
                  <a:pt x="1518781" y="1541262"/>
                  <a:pt x="1648633" y="1509178"/>
                  <a:pt x="1756843" y="1377277"/>
                </a:cubicBezTo>
                <a:cubicBezTo>
                  <a:pt x="1407480" y="1334499"/>
                  <a:pt x="1048840" y="1502049"/>
                  <a:pt x="721120" y="1387972"/>
                </a:cubicBezTo>
                <a:cubicBezTo>
                  <a:pt x="748945" y="1313109"/>
                  <a:pt x="813871" y="1327368"/>
                  <a:pt x="857154" y="1323803"/>
                </a:cubicBezTo>
                <a:cubicBezTo>
                  <a:pt x="1147775" y="1291720"/>
                  <a:pt x="2127849" y="903147"/>
                  <a:pt x="2285525" y="924536"/>
                </a:cubicBezTo>
                <a:cubicBezTo>
                  <a:pt x="2381369" y="935231"/>
                  <a:pt x="2480304" y="928101"/>
                  <a:pt x="2569963" y="874628"/>
                </a:cubicBezTo>
                <a:cubicBezTo>
                  <a:pt x="2678173" y="810460"/>
                  <a:pt x="1988721" y="945926"/>
                  <a:pt x="1803218" y="856803"/>
                </a:cubicBezTo>
                <a:cubicBezTo>
                  <a:pt x="1713559" y="814024"/>
                  <a:pt x="956090" y="689253"/>
                  <a:pt x="625276" y="682124"/>
                </a:cubicBezTo>
                <a:cubicBezTo>
                  <a:pt x="656194" y="614390"/>
                  <a:pt x="770587" y="617955"/>
                  <a:pt x="736578" y="521703"/>
                </a:cubicBezTo>
                <a:cubicBezTo>
                  <a:pt x="557259" y="514574"/>
                  <a:pt x="365573" y="575176"/>
                  <a:pt x="155336" y="550222"/>
                </a:cubicBezTo>
                <a:cubicBezTo>
                  <a:pt x="229537" y="464666"/>
                  <a:pt x="337746" y="471795"/>
                  <a:pt x="421223" y="425451"/>
                </a:cubicBezTo>
                <a:cubicBezTo>
                  <a:pt x="356297" y="361283"/>
                  <a:pt x="275913" y="400497"/>
                  <a:pt x="201712" y="404062"/>
                </a:cubicBezTo>
                <a:cubicBezTo>
                  <a:pt x="136786" y="407627"/>
                  <a:pt x="-27075" y="318505"/>
                  <a:pt x="3843" y="314939"/>
                </a:cubicBezTo>
                <a:cubicBezTo>
                  <a:pt x="282096" y="293551"/>
                  <a:pt x="551076" y="197299"/>
                  <a:pt x="829329" y="175909"/>
                </a:cubicBezTo>
                <a:cubicBezTo>
                  <a:pt x="922080" y="168779"/>
                  <a:pt x="1027200" y="175909"/>
                  <a:pt x="1045749" y="47572"/>
                </a:cubicBezTo>
                <a:cubicBezTo>
                  <a:pt x="1048840" y="11924"/>
                  <a:pt x="1039566" y="4795"/>
                  <a:pt x="1172509" y="11924"/>
                </a:cubicBezTo>
                <a:cubicBezTo>
                  <a:pt x="1198789" y="13707"/>
                  <a:pt x="1228933" y="14598"/>
                  <a:pt x="1257531" y="7914"/>
                </a:cubicBezTo>
                <a:close/>
              </a:path>
            </a:pathLst>
          </a:custGeom>
          <a:solidFill>
            <a:srgbClr val="E62A3E">
              <a:alpha val="20000"/>
            </a:srgbClr>
          </a:solidFill>
          <a:ln w="32707" cap="flat">
            <a:noFill/>
            <a:prstDash val="solid"/>
            <a:miter/>
          </a:ln>
        </p:spPr>
        <p:txBody>
          <a:bodyPr wrap="square" rtlCol="0" anchor="ctr">
            <a:noAutofit/>
          </a:bodyPr>
          <a:lstStyle/>
          <a:p>
            <a:endParaRPr lang="en-US">
              <a:solidFill>
                <a:schemeClr val="tx1"/>
              </a:solidFill>
            </a:endParaRPr>
          </a:p>
        </p:txBody>
      </p:sp>
    </p:spTree>
    <p:extLst>
      <p:ext uri="{BB962C8B-B14F-4D97-AF65-F5344CB8AC3E}">
        <p14:creationId xmlns:p14="http://schemas.microsoft.com/office/powerpoint/2010/main" val="389463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0C79D-1452-B5D6-7134-9D089B329881}"/>
              </a:ext>
            </a:extLst>
          </p:cNvPr>
          <p:cNvSpPr>
            <a:spLocks noGrp="1"/>
          </p:cNvSpPr>
          <p:nvPr>
            <p:ph type="title"/>
          </p:nvPr>
        </p:nvSpPr>
        <p:spPr>
          <a:xfrm>
            <a:off x="671946" y="356175"/>
            <a:ext cx="10778836" cy="1325563"/>
          </a:xfrm>
        </p:spPr>
        <p:txBody>
          <a:bodyPr/>
          <a:lstStyle/>
          <a:p>
            <a:r>
              <a:rPr lang="en-US" dirty="0"/>
              <a:t>Attrition by Department and Gender</a:t>
            </a:r>
          </a:p>
        </p:txBody>
      </p:sp>
      <p:pic>
        <p:nvPicPr>
          <p:cNvPr id="5" name="Content Placeholder 4">
            <a:extLst>
              <a:ext uri="{FF2B5EF4-FFF2-40B4-BE49-F238E27FC236}">
                <a16:creationId xmlns:a16="http://schemas.microsoft.com/office/drawing/2014/main" id="{292DEFDB-33DA-710D-6E19-8A9020528FEA}"/>
              </a:ext>
            </a:extLst>
          </p:cNvPr>
          <p:cNvPicPr>
            <a:picLocks noGrp="1" noChangeAspect="1"/>
          </p:cNvPicPr>
          <p:nvPr>
            <p:ph idx="1"/>
          </p:nvPr>
        </p:nvPicPr>
        <p:blipFill>
          <a:blip r:embed="rId3"/>
          <a:stretch>
            <a:fillRect/>
          </a:stretch>
        </p:blipFill>
        <p:spPr>
          <a:xfrm>
            <a:off x="1101436" y="1706254"/>
            <a:ext cx="8266509" cy="4786622"/>
          </a:xfrm>
        </p:spPr>
      </p:pic>
    </p:spTree>
    <p:extLst>
      <p:ext uri="{BB962C8B-B14F-4D97-AF65-F5344CB8AC3E}">
        <p14:creationId xmlns:p14="http://schemas.microsoft.com/office/powerpoint/2010/main" val="3324255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77207-A475-444B-2678-099304C21031}"/>
              </a:ext>
            </a:extLst>
          </p:cNvPr>
          <p:cNvSpPr>
            <a:spLocks noGrp="1"/>
          </p:cNvSpPr>
          <p:nvPr>
            <p:ph type="title"/>
          </p:nvPr>
        </p:nvSpPr>
        <p:spPr>
          <a:xfrm>
            <a:off x="228600" y="385906"/>
            <a:ext cx="11125200" cy="1325563"/>
          </a:xfrm>
        </p:spPr>
        <p:txBody>
          <a:bodyPr>
            <a:normAutofit/>
          </a:bodyPr>
          <a:lstStyle/>
          <a:p>
            <a:pPr algn="ctr"/>
            <a:r>
              <a:rPr lang="en-US" sz="3600" dirty="0"/>
              <a:t>Attrition - Distance from Home, Job Satisfaction with Monthly Income</a:t>
            </a:r>
          </a:p>
        </p:txBody>
      </p:sp>
      <p:pic>
        <p:nvPicPr>
          <p:cNvPr id="5" name="Content Placeholder 4">
            <a:extLst>
              <a:ext uri="{FF2B5EF4-FFF2-40B4-BE49-F238E27FC236}">
                <a16:creationId xmlns:a16="http://schemas.microsoft.com/office/drawing/2014/main" id="{D0E8F714-316E-79F1-9C05-DF126BE89517}"/>
              </a:ext>
            </a:extLst>
          </p:cNvPr>
          <p:cNvPicPr>
            <a:picLocks noGrp="1" noChangeAspect="1"/>
          </p:cNvPicPr>
          <p:nvPr>
            <p:ph idx="1"/>
          </p:nvPr>
        </p:nvPicPr>
        <p:blipFill>
          <a:blip r:embed="rId3"/>
          <a:stretch>
            <a:fillRect/>
          </a:stretch>
        </p:blipFill>
        <p:spPr>
          <a:xfrm>
            <a:off x="838200" y="1711469"/>
            <a:ext cx="8623739" cy="4934126"/>
          </a:xfrm>
        </p:spPr>
      </p:pic>
    </p:spTree>
    <p:extLst>
      <p:ext uri="{BB962C8B-B14F-4D97-AF65-F5344CB8AC3E}">
        <p14:creationId xmlns:p14="http://schemas.microsoft.com/office/powerpoint/2010/main" val="15101360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ACF80-C7E3-6857-5C36-2D22D553EDD2}"/>
              </a:ext>
            </a:extLst>
          </p:cNvPr>
          <p:cNvSpPr>
            <a:spLocks noGrp="1"/>
          </p:cNvSpPr>
          <p:nvPr>
            <p:ph type="title"/>
          </p:nvPr>
        </p:nvSpPr>
        <p:spPr>
          <a:xfrm>
            <a:off x="512618" y="365125"/>
            <a:ext cx="11679382" cy="1325563"/>
          </a:xfrm>
        </p:spPr>
        <p:txBody>
          <a:bodyPr>
            <a:normAutofit/>
          </a:bodyPr>
          <a:lstStyle/>
          <a:p>
            <a:r>
              <a:rPr lang="en-US" sz="3600" dirty="0"/>
              <a:t>Attrition - Monthly Income and Job Level with Age</a:t>
            </a:r>
          </a:p>
        </p:txBody>
      </p:sp>
      <p:pic>
        <p:nvPicPr>
          <p:cNvPr id="5" name="Content Placeholder 4">
            <a:extLst>
              <a:ext uri="{FF2B5EF4-FFF2-40B4-BE49-F238E27FC236}">
                <a16:creationId xmlns:a16="http://schemas.microsoft.com/office/drawing/2014/main" id="{35CD5DA6-0A0B-EE22-937C-C77B3BE7B872}"/>
              </a:ext>
            </a:extLst>
          </p:cNvPr>
          <p:cNvPicPr>
            <a:picLocks noGrp="1" noChangeAspect="1"/>
          </p:cNvPicPr>
          <p:nvPr>
            <p:ph idx="1"/>
          </p:nvPr>
        </p:nvPicPr>
        <p:blipFill>
          <a:blip r:embed="rId3"/>
          <a:stretch>
            <a:fillRect/>
          </a:stretch>
        </p:blipFill>
        <p:spPr>
          <a:xfrm>
            <a:off x="1692087" y="1458681"/>
            <a:ext cx="8807826" cy="5399319"/>
          </a:xfrm>
        </p:spPr>
      </p:pic>
    </p:spTree>
    <p:extLst>
      <p:ext uri="{BB962C8B-B14F-4D97-AF65-F5344CB8AC3E}">
        <p14:creationId xmlns:p14="http://schemas.microsoft.com/office/powerpoint/2010/main" val="1491167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25DC0E2-BAC0-50C4-B690-63331FC81644}"/>
              </a:ext>
            </a:extLst>
          </p:cNvPr>
          <p:cNvSpPr>
            <a:spLocks noGrp="1"/>
          </p:cNvSpPr>
          <p:nvPr>
            <p:ph type="title"/>
          </p:nvPr>
        </p:nvSpPr>
        <p:spPr>
          <a:xfrm>
            <a:off x="2845307" y="-41564"/>
            <a:ext cx="6501384" cy="1300111"/>
          </a:xfrm>
        </p:spPr>
        <p:txBody>
          <a:bodyPr>
            <a:normAutofit/>
          </a:bodyPr>
          <a:lstStyle/>
          <a:p>
            <a:r>
              <a:rPr lang="en-US" sz="4400" b="1" dirty="0"/>
              <a:t>Statement of Purpose</a:t>
            </a:r>
          </a:p>
        </p:txBody>
      </p:sp>
      <p:sp>
        <p:nvSpPr>
          <p:cNvPr id="6" name="TextBox 5">
            <a:extLst>
              <a:ext uri="{FF2B5EF4-FFF2-40B4-BE49-F238E27FC236}">
                <a16:creationId xmlns:a16="http://schemas.microsoft.com/office/drawing/2014/main" id="{982C0FEA-8174-C395-8232-6587732B244A}"/>
              </a:ext>
            </a:extLst>
          </p:cNvPr>
          <p:cNvSpPr txBox="1"/>
          <p:nvPr/>
        </p:nvSpPr>
        <p:spPr>
          <a:xfrm>
            <a:off x="2289013" y="2662580"/>
            <a:ext cx="7613973" cy="1938992"/>
          </a:xfrm>
          <a:prstGeom prst="rect">
            <a:avLst/>
          </a:prstGeom>
          <a:noFill/>
        </p:spPr>
        <p:txBody>
          <a:bodyPr wrap="square" rtlCol="0">
            <a:spAutoFit/>
          </a:bodyPr>
          <a:lstStyle/>
          <a:p>
            <a:pPr algn="ctr"/>
            <a:r>
              <a:rPr lang="en-US" sz="2400" dirty="0"/>
              <a:t>The purpose of this study is to understand the factors influencing employee attrition from the workforce data at Frito Lay, develop predictive models for attrition risk, and evaluate the performance of the predictive models. </a:t>
            </a:r>
          </a:p>
        </p:txBody>
      </p:sp>
    </p:spTree>
    <p:extLst>
      <p:ext uri="{BB962C8B-B14F-4D97-AF65-F5344CB8AC3E}">
        <p14:creationId xmlns:p14="http://schemas.microsoft.com/office/powerpoint/2010/main" val="307184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A9A3C-34D6-BB1C-4165-E79D1C6F2178}"/>
              </a:ext>
            </a:extLst>
          </p:cNvPr>
          <p:cNvSpPr>
            <a:spLocks noGrp="1"/>
          </p:cNvSpPr>
          <p:nvPr>
            <p:ph type="title"/>
          </p:nvPr>
        </p:nvSpPr>
        <p:spPr>
          <a:xfrm>
            <a:off x="426027" y="365126"/>
            <a:ext cx="11339945" cy="1325563"/>
          </a:xfrm>
        </p:spPr>
        <p:txBody>
          <a:bodyPr>
            <a:normAutofit/>
          </a:bodyPr>
          <a:lstStyle/>
          <a:p>
            <a:r>
              <a:rPr lang="en-US" sz="4400" dirty="0"/>
              <a:t>Attrition - Job Level by Age and Gender</a:t>
            </a:r>
          </a:p>
        </p:txBody>
      </p:sp>
      <p:pic>
        <p:nvPicPr>
          <p:cNvPr id="5" name="Content Placeholder 4">
            <a:extLst>
              <a:ext uri="{FF2B5EF4-FFF2-40B4-BE49-F238E27FC236}">
                <a16:creationId xmlns:a16="http://schemas.microsoft.com/office/drawing/2014/main" id="{1D32FE19-C632-0E4B-D86E-D8F805B763B9}"/>
              </a:ext>
            </a:extLst>
          </p:cNvPr>
          <p:cNvPicPr>
            <a:picLocks noGrp="1" noChangeAspect="1"/>
          </p:cNvPicPr>
          <p:nvPr>
            <p:ph idx="1"/>
          </p:nvPr>
        </p:nvPicPr>
        <p:blipFill>
          <a:blip r:embed="rId3"/>
          <a:stretch>
            <a:fillRect/>
          </a:stretch>
        </p:blipFill>
        <p:spPr>
          <a:xfrm>
            <a:off x="1330036" y="1690689"/>
            <a:ext cx="8660495" cy="5058210"/>
          </a:xfrm>
        </p:spPr>
      </p:pic>
    </p:spTree>
    <p:extLst>
      <p:ext uri="{BB962C8B-B14F-4D97-AF65-F5344CB8AC3E}">
        <p14:creationId xmlns:p14="http://schemas.microsoft.com/office/powerpoint/2010/main" val="37418251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C42A5-0731-5FD0-D458-87B74AC7B919}"/>
              </a:ext>
            </a:extLst>
          </p:cNvPr>
          <p:cNvSpPr>
            <a:spLocks noGrp="1"/>
          </p:cNvSpPr>
          <p:nvPr>
            <p:ph type="title"/>
          </p:nvPr>
        </p:nvSpPr>
        <p:spPr>
          <a:xfrm>
            <a:off x="564572" y="385907"/>
            <a:ext cx="11062855" cy="1325563"/>
          </a:xfrm>
        </p:spPr>
        <p:txBody>
          <a:bodyPr>
            <a:normAutofit/>
          </a:bodyPr>
          <a:lstStyle/>
          <a:p>
            <a:r>
              <a:rPr lang="en-US" sz="4800" dirty="0"/>
              <a:t>Attrition – Overtime by Gender</a:t>
            </a:r>
          </a:p>
        </p:txBody>
      </p:sp>
      <p:pic>
        <p:nvPicPr>
          <p:cNvPr id="5" name="Content Placeholder 4">
            <a:extLst>
              <a:ext uri="{FF2B5EF4-FFF2-40B4-BE49-F238E27FC236}">
                <a16:creationId xmlns:a16="http://schemas.microsoft.com/office/drawing/2014/main" id="{96FA4F16-6056-2AA1-23AD-C7ED448D8340}"/>
              </a:ext>
            </a:extLst>
          </p:cNvPr>
          <p:cNvPicPr>
            <a:picLocks noGrp="1" noChangeAspect="1"/>
          </p:cNvPicPr>
          <p:nvPr>
            <p:ph idx="1"/>
          </p:nvPr>
        </p:nvPicPr>
        <p:blipFill>
          <a:blip r:embed="rId3"/>
          <a:stretch>
            <a:fillRect/>
          </a:stretch>
        </p:blipFill>
        <p:spPr>
          <a:xfrm>
            <a:off x="1891146" y="1483859"/>
            <a:ext cx="8978144" cy="5134761"/>
          </a:xfrm>
        </p:spPr>
      </p:pic>
    </p:spTree>
    <p:extLst>
      <p:ext uri="{BB962C8B-B14F-4D97-AF65-F5344CB8AC3E}">
        <p14:creationId xmlns:p14="http://schemas.microsoft.com/office/powerpoint/2010/main" val="39366596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1160A-DBEE-93E7-DF52-74E16015B61B}"/>
              </a:ext>
            </a:extLst>
          </p:cNvPr>
          <p:cNvSpPr>
            <a:spLocks noGrp="1"/>
          </p:cNvSpPr>
          <p:nvPr>
            <p:ph type="title"/>
          </p:nvPr>
        </p:nvSpPr>
        <p:spPr>
          <a:xfrm>
            <a:off x="249382" y="427470"/>
            <a:ext cx="11104418" cy="1325563"/>
          </a:xfrm>
        </p:spPr>
        <p:txBody>
          <a:bodyPr/>
          <a:lstStyle/>
          <a:p>
            <a:pPr algn="ctr"/>
            <a:r>
              <a:rPr lang="en-US" dirty="0"/>
              <a:t>Attrition - Percent Salary Hike and Number of Companies Worked</a:t>
            </a:r>
          </a:p>
        </p:txBody>
      </p:sp>
      <p:pic>
        <p:nvPicPr>
          <p:cNvPr id="5" name="Content Placeholder 4">
            <a:extLst>
              <a:ext uri="{FF2B5EF4-FFF2-40B4-BE49-F238E27FC236}">
                <a16:creationId xmlns:a16="http://schemas.microsoft.com/office/drawing/2014/main" id="{D76A64CA-C89F-F916-C2E6-8B6464048C3B}"/>
              </a:ext>
            </a:extLst>
          </p:cNvPr>
          <p:cNvPicPr>
            <a:picLocks noGrp="1" noChangeAspect="1"/>
          </p:cNvPicPr>
          <p:nvPr>
            <p:ph idx="1"/>
          </p:nvPr>
        </p:nvPicPr>
        <p:blipFill>
          <a:blip r:embed="rId3"/>
          <a:stretch>
            <a:fillRect/>
          </a:stretch>
        </p:blipFill>
        <p:spPr>
          <a:xfrm>
            <a:off x="1914631" y="1753033"/>
            <a:ext cx="8039640" cy="5104967"/>
          </a:xfrm>
        </p:spPr>
      </p:pic>
    </p:spTree>
    <p:extLst>
      <p:ext uri="{BB962C8B-B14F-4D97-AF65-F5344CB8AC3E}">
        <p14:creationId xmlns:p14="http://schemas.microsoft.com/office/powerpoint/2010/main" val="2988077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10875-8917-FAFC-9EFE-2CFA8271F4F3}"/>
              </a:ext>
            </a:extLst>
          </p:cNvPr>
          <p:cNvSpPr>
            <a:spLocks noGrp="1"/>
          </p:cNvSpPr>
          <p:nvPr>
            <p:ph type="title"/>
          </p:nvPr>
        </p:nvSpPr>
        <p:spPr>
          <a:xfrm>
            <a:off x="540327" y="365125"/>
            <a:ext cx="10813473" cy="1325563"/>
          </a:xfrm>
        </p:spPr>
        <p:txBody>
          <a:bodyPr/>
          <a:lstStyle/>
          <a:p>
            <a:r>
              <a:rPr lang="en-US" dirty="0"/>
              <a:t>Attrition – Histogram of Percent Salary Hike</a:t>
            </a:r>
          </a:p>
        </p:txBody>
      </p:sp>
      <p:pic>
        <p:nvPicPr>
          <p:cNvPr id="5" name="Content Placeholder 4">
            <a:extLst>
              <a:ext uri="{FF2B5EF4-FFF2-40B4-BE49-F238E27FC236}">
                <a16:creationId xmlns:a16="http://schemas.microsoft.com/office/drawing/2014/main" id="{5699A81A-82E4-EFE5-6EE3-4B514DD1868C}"/>
              </a:ext>
            </a:extLst>
          </p:cNvPr>
          <p:cNvPicPr>
            <a:picLocks noGrp="1" noChangeAspect="1"/>
          </p:cNvPicPr>
          <p:nvPr>
            <p:ph idx="1"/>
          </p:nvPr>
        </p:nvPicPr>
        <p:blipFill>
          <a:blip r:embed="rId3"/>
          <a:stretch>
            <a:fillRect/>
          </a:stretch>
        </p:blipFill>
        <p:spPr>
          <a:xfrm>
            <a:off x="1704110" y="1690688"/>
            <a:ext cx="7510744" cy="4944123"/>
          </a:xfrm>
        </p:spPr>
      </p:pic>
    </p:spTree>
    <p:extLst>
      <p:ext uri="{BB962C8B-B14F-4D97-AF65-F5344CB8AC3E}">
        <p14:creationId xmlns:p14="http://schemas.microsoft.com/office/powerpoint/2010/main" val="496487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74909-CA4E-E388-6A06-508602A1CBAB}"/>
              </a:ext>
            </a:extLst>
          </p:cNvPr>
          <p:cNvSpPr>
            <a:spLocks noGrp="1"/>
          </p:cNvSpPr>
          <p:nvPr>
            <p:ph type="title"/>
          </p:nvPr>
        </p:nvSpPr>
        <p:spPr>
          <a:xfrm>
            <a:off x="526473" y="385907"/>
            <a:ext cx="11665527" cy="1325563"/>
          </a:xfrm>
        </p:spPr>
        <p:txBody>
          <a:bodyPr/>
          <a:lstStyle/>
          <a:p>
            <a:r>
              <a:rPr lang="en-US" dirty="0"/>
              <a:t>Attrition – Salary Hike and Years at Company</a:t>
            </a:r>
          </a:p>
        </p:txBody>
      </p:sp>
      <p:pic>
        <p:nvPicPr>
          <p:cNvPr id="5" name="Content Placeholder 4">
            <a:extLst>
              <a:ext uri="{FF2B5EF4-FFF2-40B4-BE49-F238E27FC236}">
                <a16:creationId xmlns:a16="http://schemas.microsoft.com/office/drawing/2014/main" id="{BB0A7CFD-BB17-4EAB-0B58-D6E3956BDDDF}"/>
              </a:ext>
            </a:extLst>
          </p:cNvPr>
          <p:cNvPicPr>
            <a:picLocks noGrp="1" noChangeAspect="1"/>
          </p:cNvPicPr>
          <p:nvPr>
            <p:ph idx="1"/>
          </p:nvPr>
        </p:nvPicPr>
        <p:blipFill>
          <a:blip r:embed="rId3"/>
          <a:stretch>
            <a:fillRect/>
          </a:stretch>
        </p:blipFill>
        <p:spPr>
          <a:xfrm>
            <a:off x="1371600" y="1585308"/>
            <a:ext cx="8480010" cy="4886786"/>
          </a:xfrm>
        </p:spPr>
      </p:pic>
    </p:spTree>
    <p:extLst>
      <p:ext uri="{BB962C8B-B14F-4D97-AF65-F5344CB8AC3E}">
        <p14:creationId xmlns:p14="http://schemas.microsoft.com/office/powerpoint/2010/main" val="700720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E4E27-09CB-ED49-7486-4CC32A689991}"/>
              </a:ext>
            </a:extLst>
          </p:cNvPr>
          <p:cNvSpPr>
            <a:spLocks noGrp="1"/>
          </p:cNvSpPr>
          <p:nvPr>
            <p:ph type="title"/>
          </p:nvPr>
        </p:nvSpPr>
        <p:spPr>
          <a:xfrm>
            <a:off x="419100" y="385907"/>
            <a:ext cx="11353800" cy="1325563"/>
          </a:xfrm>
        </p:spPr>
        <p:txBody>
          <a:bodyPr/>
          <a:lstStyle/>
          <a:p>
            <a:pPr algn="ctr"/>
            <a:r>
              <a:rPr lang="en-US" dirty="0"/>
              <a:t>Attrition – Education and Job Satisfaction Categorized by Education Field</a:t>
            </a:r>
          </a:p>
        </p:txBody>
      </p:sp>
      <p:pic>
        <p:nvPicPr>
          <p:cNvPr id="5" name="Content Placeholder 4">
            <a:extLst>
              <a:ext uri="{FF2B5EF4-FFF2-40B4-BE49-F238E27FC236}">
                <a16:creationId xmlns:a16="http://schemas.microsoft.com/office/drawing/2014/main" id="{76C652FE-4D1F-019D-D48F-2656CC235D25}"/>
              </a:ext>
            </a:extLst>
          </p:cNvPr>
          <p:cNvPicPr>
            <a:picLocks noGrp="1" noChangeAspect="1"/>
          </p:cNvPicPr>
          <p:nvPr>
            <p:ph idx="1"/>
          </p:nvPr>
        </p:nvPicPr>
        <p:blipFill rotWithShape="1">
          <a:blip r:embed="rId3"/>
          <a:srcRect t="7100"/>
          <a:stretch/>
        </p:blipFill>
        <p:spPr>
          <a:xfrm>
            <a:off x="1933462" y="1711470"/>
            <a:ext cx="8325076" cy="4742299"/>
          </a:xfrm>
        </p:spPr>
      </p:pic>
    </p:spTree>
    <p:extLst>
      <p:ext uri="{BB962C8B-B14F-4D97-AF65-F5344CB8AC3E}">
        <p14:creationId xmlns:p14="http://schemas.microsoft.com/office/powerpoint/2010/main" val="2042546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E62B5-06C5-6A7C-6F1D-C48E57DB660E}"/>
              </a:ext>
            </a:extLst>
          </p:cNvPr>
          <p:cNvSpPr>
            <a:spLocks noGrp="1"/>
          </p:cNvSpPr>
          <p:nvPr>
            <p:ph type="title"/>
          </p:nvPr>
        </p:nvSpPr>
        <p:spPr>
          <a:xfrm>
            <a:off x="2845308" y="1380744"/>
            <a:ext cx="6501384" cy="4096512"/>
          </a:xfrm>
        </p:spPr>
        <p:txBody>
          <a:bodyPr>
            <a:normAutofit/>
          </a:bodyPr>
          <a:lstStyle/>
          <a:p>
            <a:r>
              <a:rPr lang="en-US" sz="4400" b="1" dirty="0"/>
              <a:t>Building a Linear Regression Model to Predict Salary</a:t>
            </a:r>
          </a:p>
        </p:txBody>
      </p:sp>
    </p:spTree>
    <p:extLst>
      <p:ext uri="{BB962C8B-B14F-4D97-AF65-F5344CB8AC3E}">
        <p14:creationId xmlns:p14="http://schemas.microsoft.com/office/powerpoint/2010/main" val="31498901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77F28-3A8F-E0A3-8C32-5BB336A1F2FF}"/>
              </a:ext>
            </a:extLst>
          </p:cNvPr>
          <p:cNvSpPr>
            <a:spLocks noGrp="1"/>
          </p:cNvSpPr>
          <p:nvPr>
            <p:ph type="title"/>
          </p:nvPr>
        </p:nvSpPr>
        <p:spPr>
          <a:xfrm>
            <a:off x="651605" y="116088"/>
            <a:ext cx="10515600" cy="1325563"/>
          </a:xfrm>
        </p:spPr>
        <p:txBody>
          <a:bodyPr>
            <a:normAutofit/>
          </a:bodyPr>
          <a:lstStyle/>
          <a:p>
            <a:pPr algn="ctr"/>
            <a:r>
              <a:rPr lang="en-US" sz="3600" dirty="0"/>
              <a:t>Model 1: Fitting a Model with All Predictors</a:t>
            </a:r>
          </a:p>
        </p:txBody>
      </p:sp>
      <p:pic>
        <p:nvPicPr>
          <p:cNvPr id="5" name="Content Placeholder 4">
            <a:extLst>
              <a:ext uri="{FF2B5EF4-FFF2-40B4-BE49-F238E27FC236}">
                <a16:creationId xmlns:a16="http://schemas.microsoft.com/office/drawing/2014/main" id="{59B32CFB-1D0C-C9A4-5B54-8DD6A28A59EB}"/>
              </a:ext>
            </a:extLst>
          </p:cNvPr>
          <p:cNvPicPr>
            <a:picLocks noGrp="1" noChangeAspect="1"/>
          </p:cNvPicPr>
          <p:nvPr>
            <p:ph idx="1"/>
          </p:nvPr>
        </p:nvPicPr>
        <p:blipFill>
          <a:blip r:embed="rId3"/>
          <a:stretch>
            <a:fillRect/>
          </a:stretch>
        </p:blipFill>
        <p:spPr>
          <a:xfrm>
            <a:off x="494207" y="1362557"/>
            <a:ext cx="5228603" cy="5381592"/>
          </a:xfrm>
        </p:spPr>
      </p:pic>
      <p:pic>
        <p:nvPicPr>
          <p:cNvPr id="7" name="Picture 6">
            <a:extLst>
              <a:ext uri="{FF2B5EF4-FFF2-40B4-BE49-F238E27FC236}">
                <a16:creationId xmlns:a16="http://schemas.microsoft.com/office/drawing/2014/main" id="{39BCEDBE-D469-F521-5685-7C36C1AF8D50}"/>
              </a:ext>
            </a:extLst>
          </p:cNvPr>
          <p:cNvPicPr>
            <a:picLocks noChangeAspect="1"/>
          </p:cNvPicPr>
          <p:nvPr/>
        </p:nvPicPr>
        <p:blipFill>
          <a:blip r:embed="rId4"/>
          <a:stretch>
            <a:fillRect/>
          </a:stretch>
        </p:blipFill>
        <p:spPr>
          <a:xfrm>
            <a:off x="6096000" y="2004652"/>
            <a:ext cx="5601793" cy="4539384"/>
          </a:xfrm>
          <a:prstGeom prst="rect">
            <a:avLst/>
          </a:prstGeom>
        </p:spPr>
      </p:pic>
    </p:spTree>
    <p:extLst>
      <p:ext uri="{BB962C8B-B14F-4D97-AF65-F5344CB8AC3E}">
        <p14:creationId xmlns:p14="http://schemas.microsoft.com/office/powerpoint/2010/main" val="454051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BA2A5-E245-40EF-F8AB-89B88F118DFF}"/>
              </a:ext>
            </a:extLst>
          </p:cNvPr>
          <p:cNvSpPr>
            <a:spLocks noGrp="1"/>
          </p:cNvSpPr>
          <p:nvPr>
            <p:ph type="title"/>
          </p:nvPr>
        </p:nvSpPr>
        <p:spPr/>
        <p:txBody>
          <a:bodyPr/>
          <a:lstStyle/>
          <a:p>
            <a:pPr algn="ctr"/>
            <a:r>
              <a:rPr lang="en-US" dirty="0"/>
              <a:t>Model 2: Fitting a Linear Regression Model with Select Predictor</a:t>
            </a:r>
          </a:p>
        </p:txBody>
      </p:sp>
      <p:sp>
        <p:nvSpPr>
          <p:cNvPr id="3" name="Content Placeholder 2">
            <a:extLst>
              <a:ext uri="{FF2B5EF4-FFF2-40B4-BE49-F238E27FC236}">
                <a16:creationId xmlns:a16="http://schemas.microsoft.com/office/drawing/2014/main" id="{5DFD47C1-BA01-12F6-4B59-9A98410F11A3}"/>
              </a:ext>
            </a:extLst>
          </p:cNvPr>
          <p:cNvSpPr>
            <a:spLocks noGrp="1"/>
          </p:cNvSpPr>
          <p:nvPr>
            <p:ph idx="1"/>
          </p:nvPr>
        </p:nvSpPr>
        <p:spPr/>
        <p:txBody>
          <a:bodyPr>
            <a:normAutofit fontScale="77500" lnSpcReduction="20000"/>
          </a:bodyPr>
          <a:lstStyle/>
          <a:p>
            <a:pPr marL="0" indent="0">
              <a:buNone/>
            </a:pPr>
            <a:r>
              <a:rPr lang="en-US" sz="3600" b="1" dirty="0"/>
              <a:t>Selected Predictors: </a:t>
            </a:r>
          </a:p>
          <a:p>
            <a:pPr>
              <a:buFont typeface="Wingdings" pitchFamily="2" charset="2"/>
              <a:buChar char="v"/>
            </a:pPr>
            <a:r>
              <a:rPr lang="en-US" dirty="0"/>
              <a:t>Number of Companies Worked</a:t>
            </a:r>
          </a:p>
          <a:p>
            <a:pPr>
              <a:buFont typeface="Wingdings" pitchFamily="2" charset="2"/>
              <a:buChar char="v"/>
            </a:pPr>
            <a:r>
              <a:rPr lang="en-US" dirty="0"/>
              <a:t>Age </a:t>
            </a:r>
          </a:p>
          <a:p>
            <a:pPr>
              <a:buFont typeface="Wingdings" pitchFamily="2" charset="2"/>
              <a:buChar char="v"/>
            </a:pPr>
            <a:r>
              <a:rPr lang="en-US" dirty="0"/>
              <a:t>Gender</a:t>
            </a:r>
          </a:p>
          <a:p>
            <a:pPr>
              <a:buFont typeface="Wingdings" pitchFamily="2" charset="2"/>
              <a:buChar char="v"/>
            </a:pPr>
            <a:r>
              <a:rPr lang="en-US" dirty="0"/>
              <a:t>Marital Status </a:t>
            </a:r>
          </a:p>
          <a:p>
            <a:pPr>
              <a:buFont typeface="Wingdings" pitchFamily="2" charset="2"/>
              <a:buChar char="v"/>
            </a:pPr>
            <a:r>
              <a:rPr lang="en-US" dirty="0"/>
              <a:t>Job Involvement </a:t>
            </a:r>
          </a:p>
          <a:p>
            <a:pPr>
              <a:buFont typeface="Wingdings" pitchFamily="2" charset="2"/>
              <a:buChar char="v"/>
            </a:pPr>
            <a:r>
              <a:rPr lang="en-US" dirty="0"/>
              <a:t>Job Role</a:t>
            </a:r>
          </a:p>
          <a:p>
            <a:pPr>
              <a:buFont typeface="Wingdings" pitchFamily="2" charset="2"/>
              <a:buChar char="v"/>
            </a:pPr>
            <a:r>
              <a:rPr lang="en-US" dirty="0"/>
              <a:t>Distance From Home</a:t>
            </a:r>
          </a:p>
          <a:p>
            <a:pPr>
              <a:buFont typeface="Wingdings" pitchFamily="2" charset="2"/>
              <a:buChar char="v"/>
            </a:pPr>
            <a:r>
              <a:rPr lang="en-US" dirty="0"/>
              <a:t>Job Level </a:t>
            </a:r>
          </a:p>
          <a:p>
            <a:pPr>
              <a:buFont typeface="Wingdings" pitchFamily="2" charset="2"/>
              <a:buChar char="v"/>
            </a:pPr>
            <a:r>
              <a:rPr lang="en-US" dirty="0"/>
              <a:t>Education</a:t>
            </a:r>
          </a:p>
        </p:txBody>
      </p:sp>
    </p:spTree>
    <p:extLst>
      <p:ext uri="{BB962C8B-B14F-4D97-AF65-F5344CB8AC3E}">
        <p14:creationId xmlns:p14="http://schemas.microsoft.com/office/powerpoint/2010/main" val="35698788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3010F-4A6F-0DA0-38FE-A0726B3F78B7}"/>
              </a:ext>
            </a:extLst>
          </p:cNvPr>
          <p:cNvSpPr>
            <a:spLocks noGrp="1"/>
          </p:cNvSpPr>
          <p:nvPr>
            <p:ph type="title"/>
          </p:nvPr>
        </p:nvSpPr>
        <p:spPr>
          <a:xfrm>
            <a:off x="381000" y="0"/>
            <a:ext cx="10515600" cy="1325563"/>
          </a:xfrm>
        </p:spPr>
        <p:txBody>
          <a:bodyPr>
            <a:normAutofit/>
          </a:bodyPr>
          <a:lstStyle/>
          <a:p>
            <a:r>
              <a:rPr lang="en-US" sz="3600" dirty="0"/>
              <a:t>Model 2 Summary Stats</a:t>
            </a:r>
          </a:p>
        </p:txBody>
      </p:sp>
      <p:pic>
        <p:nvPicPr>
          <p:cNvPr id="5" name="Content Placeholder 4">
            <a:extLst>
              <a:ext uri="{FF2B5EF4-FFF2-40B4-BE49-F238E27FC236}">
                <a16:creationId xmlns:a16="http://schemas.microsoft.com/office/drawing/2014/main" id="{796720F3-43A2-6C18-3052-6AC8D15F1371}"/>
              </a:ext>
            </a:extLst>
          </p:cNvPr>
          <p:cNvPicPr>
            <a:picLocks noGrp="1" noChangeAspect="1"/>
          </p:cNvPicPr>
          <p:nvPr>
            <p:ph idx="1"/>
          </p:nvPr>
        </p:nvPicPr>
        <p:blipFill>
          <a:blip r:embed="rId3"/>
          <a:stretch>
            <a:fillRect/>
          </a:stretch>
        </p:blipFill>
        <p:spPr>
          <a:xfrm>
            <a:off x="5840932" y="470058"/>
            <a:ext cx="5970068" cy="5917883"/>
          </a:xfrm>
        </p:spPr>
      </p:pic>
    </p:spTree>
    <p:extLst>
      <p:ext uri="{BB962C8B-B14F-4D97-AF65-F5344CB8AC3E}">
        <p14:creationId xmlns:p14="http://schemas.microsoft.com/office/powerpoint/2010/main" val="3424064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E62B5-06C5-6A7C-6F1D-C48E57DB660E}"/>
              </a:ext>
            </a:extLst>
          </p:cNvPr>
          <p:cNvSpPr>
            <a:spLocks noGrp="1"/>
          </p:cNvSpPr>
          <p:nvPr>
            <p:ph type="title"/>
          </p:nvPr>
        </p:nvSpPr>
        <p:spPr>
          <a:xfrm>
            <a:off x="2845308" y="1380744"/>
            <a:ext cx="6501384" cy="4096512"/>
          </a:xfrm>
        </p:spPr>
        <p:txBody>
          <a:bodyPr>
            <a:normAutofit/>
          </a:bodyPr>
          <a:lstStyle/>
          <a:p>
            <a:r>
              <a:rPr lang="en-US" sz="4400" b="1" dirty="0"/>
              <a:t>Exploratory Data Analysis</a:t>
            </a:r>
          </a:p>
        </p:txBody>
      </p:sp>
    </p:spTree>
    <p:extLst>
      <p:ext uri="{BB962C8B-B14F-4D97-AF65-F5344CB8AC3E}">
        <p14:creationId xmlns:p14="http://schemas.microsoft.com/office/powerpoint/2010/main" val="3973790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2F20E-1F9C-1944-5750-4D469F36C507}"/>
              </a:ext>
            </a:extLst>
          </p:cNvPr>
          <p:cNvSpPr>
            <a:spLocks noGrp="1"/>
          </p:cNvSpPr>
          <p:nvPr>
            <p:ph type="title"/>
          </p:nvPr>
        </p:nvSpPr>
        <p:spPr/>
        <p:txBody>
          <a:bodyPr/>
          <a:lstStyle/>
          <a:p>
            <a:pPr algn="ctr"/>
            <a:r>
              <a:rPr lang="en-US" dirty="0"/>
              <a:t>Comparing Model 1 and Model 2 </a:t>
            </a:r>
            <a:br>
              <a:rPr lang="en-US" dirty="0"/>
            </a:br>
            <a:r>
              <a:rPr lang="en-US" dirty="0"/>
              <a:t>Process</a:t>
            </a:r>
          </a:p>
        </p:txBody>
      </p:sp>
      <p:sp>
        <p:nvSpPr>
          <p:cNvPr id="3" name="Content Placeholder 2">
            <a:extLst>
              <a:ext uri="{FF2B5EF4-FFF2-40B4-BE49-F238E27FC236}">
                <a16:creationId xmlns:a16="http://schemas.microsoft.com/office/drawing/2014/main" id="{A3B82947-F61C-BE6D-C966-1F6FD8A41C57}"/>
              </a:ext>
            </a:extLst>
          </p:cNvPr>
          <p:cNvSpPr>
            <a:spLocks noGrp="1"/>
          </p:cNvSpPr>
          <p:nvPr>
            <p:ph idx="1"/>
          </p:nvPr>
        </p:nvSpPr>
        <p:spPr/>
        <p:txBody>
          <a:bodyPr/>
          <a:lstStyle/>
          <a:p>
            <a:r>
              <a:rPr lang="en-US" dirty="0"/>
              <a:t>Data was split 80/20 – for training and testing</a:t>
            </a:r>
          </a:p>
          <a:p>
            <a:r>
              <a:rPr lang="en-US" dirty="0"/>
              <a:t>Ran both model 1 and 2 to predict Monthly Income on the testing set</a:t>
            </a:r>
          </a:p>
          <a:p>
            <a:r>
              <a:rPr lang="en-US" dirty="0"/>
              <a:t>Cross Validation Process with 1000 iterations where MSPE and RMSE are calculated for both models</a:t>
            </a:r>
          </a:p>
          <a:p>
            <a:r>
              <a:rPr lang="en-US" dirty="0"/>
              <a:t>Summary Statistics of mean MSPE and mean RMSE for both models</a:t>
            </a:r>
          </a:p>
          <a:p>
            <a:endParaRPr lang="en-US" dirty="0"/>
          </a:p>
        </p:txBody>
      </p:sp>
    </p:spTree>
    <p:extLst>
      <p:ext uri="{BB962C8B-B14F-4D97-AF65-F5344CB8AC3E}">
        <p14:creationId xmlns:p14="http://schemas.microsoft.com/office/powerpoint/2010/main" val="18653545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E3EC6-757D-ECDF-3FC2-845100BB290B}"/>
              </a:ext>
            </a:extLst>
          </p:cNvPr>
          <p:cNvSpPr>
            <a:spLocks noGrp="1"/>
          </p:cNvSpPr>
          <p:nvPr>
            <p:ph type="title"/>
          </p:nvPr>
        </p:nvSpPr>
        <p:spPr/>
        <p:txBody>
          <a:bodyPr/>
          <a:lstStyle/>
          <a:p>
            <a:pPr algn="ctr"/>
            <a:r>
              <a:rPr lang="en-US" dirty="0"/>
              <a:t>Comparing Model 1 and Model 2 Summary Stats</a:t>
            </a:r>
          </a:p>
        </p:txBody>
      </p:sp>
      <p:graphicFrame>
        <p:nvGraphicFramePr>
          <p:cNvPr id="4" name="Content Placeholder 3">
            <a:extLst>
              <a:ext uri="{FF2B5EF4-FFF2-40B4-BE49-F238E27FC236}">
                <a16:creationId xmlns:a16="http://schemas.microsoft.com/office/drawing/2014/main" id="{25640053-FF58-0C0B-0521-369235CFC6DD}"/>
              </a:ext>
            </a:extLst>
          </p:cNvPr>
          <p:cNvGraphicFramePr>
            <a:graphicFrameLocks noGrp="1"/>
          </p:cNvGraphicFramePr>
          <p:nvPr>
            <p:ph idx="1"/>
            <p:extLst>
              <p:ext uri="{D42A27DB-BD31-4B8C-83A1-F6EECF244321}">
                <p14:modId xmlns:p14="http://schemas.microsoft.com/office/powerpoint/2010/main" val="3681173034"/>
              </p:ext>
            </p:extLst>
          </p:nvPr>
        </p:nvGraphicFramePr>
        <p:xfrm>
          <a:off x="1579418" y="2161309"/>
          <a:ext cx="8063348" cy="3463637"/>
        </p:xfrm>
        <a:graphic>
          <a:graphicData uri="http://schemas.openxmlformats.org/drawingml/2006/table">
            <a:tbl>
              <a:tblPr firstRow="1" bandRow="1">
                <a:tableStyleId>{5940675A-B579-460E-94D1-54222C63F5DA}</a:tableStyleId>
              </a:tblPr>
              <a:tblGrid>
                <a:gridCol w="2015837">
                  <a:extLst>
                    <a:ext uri="{9D8B030D-6E8A-4147-A177-3AD203B41FA5}">
                      <a16:colId xmlns:a16="http://schemas.microsoft.com/office/drawing/2014/main" val="950194076"/>
                    </a:ext>
                  </a:extLst>
                </a:gridCol>
                <a:gridCol w="2015837">
                  <a:extLst>
                    <a:ext uri="{9D8B030D-6E8A-4147-A177-3AD203B41FA5}">
                      <a16:colId xmlns:a16="http://schemas.microsoft.com/office/drawing/2014/main" val="87517674"/>
                    </a:ext>
                  </a:extLst>
                </a:gridCol>
                <a:gridCol w="2015837">
                  <a:extLst>
                    <a:ext uri="{9D8B030D-6E8A-4147-A177-3AD203B41FA5}">
                      <a16:colId xmlns:a16="http://schemas.microsoft.com/office/drawing/2014/main" val="855744490"/>
                    </a:ext>
                  </a:extLst>
                </a:gridCol>
                <a:gridCol w="2015837">
                  <a:extLst>
                    <a:ext uri="{9D8B030D-6E8A-4147-A177-3AD203B41FA5}">
                      <a16:colId xmlns:a16="http://schemas.microsoft.com/office/drawing/2014/main" val="3528929826"/>
                    </a:ext>
                  </a:extLst>
                </a:gridCol>
              </a:tblGrid>
              <a:tr h="1385455">
                <a:tc>
                  <a:txBody>
                    <a:bodyPr/>
                    <a:lstStyle/>
                    <a:p>
                      <a:endParaRPr lang="en-US" sz="3200" b="1" dirty="0"/>
                    </a:p>
                  </a:txBody>
                  <a:tcPr/>
                </a:tc>
                <a:tc>
                  <a:txBody>
                    <a:bodyPr/>
                    <a:lstStyle/>
                    <a:p>
                      <a:pPr algn="ctr"/>
                      <a:r>
                        <a:rPr lang="en-US" sz="3200" b="1" dirty="0"/>
                        <a:t>Mean MSPE</a:t>
                      </a:r>
                    </a:p>
                  </a:txBody>
                  <a:tcPr/>
                </a:tc>
                <a:tc>
                  <a:txBody>
                    <a:bodyPr/>
                    <a:lstStyle/>
                    <a:p>
                      <a:pPr algn="ctr"/>
                      <a:r>
                        <a:rPr lang="en-US" sz="3200" b="1" dirty="0"/>
                        <a:t>Mean RMSE</a:t>
                      </a:r>
                    </a:p>
                  </a:txBody>
                  <a:tcPr/>
                </a:tc>
                <a:tc>
                  <a:txBody>
                    <a:bodyPr/>
                    <a:lstStyle/>
                    <a:p>
                      <a:pPr algn="ctr"/>
                      <a:r>
                        <a:rPr lang="en-US" sz="3200" b="1" dirty="0"/>
                        <a:t>AIC</a:t>
                      </a:r>
                    </a:p>
                  </a:txBody>
                  <a:tcPr/>
                </a:tc>
                <a:extLst>
                  <a:ext uri="{0D108BD9-81ED-4DB2-BD59-A6C34878D82A}">
                    <a16:rowId xmlns:a16="http://schemas.microsoft.com/office/drawing/2014/main" val="3546379876"/>
                  </a:ext>
                </a:extLst>
              </a:tr>
              <a:tr h="1039091">
                <a:tc>
                  <a:txBody>
                    <a:bodyPr/>
                    <a:lstStyle/>
                    <a:p>
                      <a:pPr algn="ctr"/>
                      <a:r>
                        <a:rPr lang="en-US" sz="3200" b="1" dirty="0"/>
                        <a:t>Model 1 </a:t>
                      </a:r>
                    </a:p>
                  </a:txBody>
                  <a:tcPr/>
                </a:tc>
                <a:tc>
                  <a:txBody>
                    <a:bodyPr/>
                    <a:lstStyle/>
                    <a:p>
                      <a:pPr algn="ctr"/>
                      <a:r>
                        <a:rPr lang="en-US" sz="2800" dirty="0"/>
                        <a:t>1196649</a:t>
                      </a:r>
                    </a:p>
                  </a:txBody>
                  <a:tcPr/>
                </a:tc>
                <a:tc>
                  <a:txBody>
                    <a:bodyPr/>
                    <a:lstStyle/>
                    <a:p>
                      <a:pPr algn="ctr"/>
                      <a:r>
                        <a:rPr lang="en-US" sz="2800" dirty="0"/>
                        <a:t>$1,091.936</a:t>
                      </a:r>
                    </a:p>
                  </a:txBody>
                  <a:tcPr/>
                </a:tc>
                <a:tc>
                  <a:txBody>
                    <a:bodyPr/>
                    <a:lstStyle/>
                    <a:p>
                      <a:pPr algn="ctr"/>
                      <a:r>
                        <a:rPr lang="en-US" sz="2800" dirty="0"/>
                        <a:t>11699.08</a:t>
                      </a:r>
                    </a:p>
                  </a:txBody>
                  <a:tcPr/>
                </a:tc>
                <a:extLst>
                  <a:ext uri="{0D108BD9-81ED-4DB2-BD59-A6C34878D82A}">
                    <a16:rowId xmlns:a16="http://schemas.microsoft.com/office/drawing/2014/main" val="2293492671"/>
                  </a:ext>
                </a:extLst>
              </a:tr>
              <a:tr h="1039091">
                <a:tc>
                  <a:txBody>
                    <a:bodyPr/>
                    <a:lstStyle/>
                    <a:p>
                      <a:pPr algn="ctr"/>
                      <a:r>
                        <a:rPr lang="en-US" sz="3200" b="1" dirty="0"/>
                        <a:t>Model 2</a:t>
                      </a:r>
                    </a:p>
                  </a:txBody>
                  <a:tcPr/>
                </a:tc>
                <a:tc>
                  <a:txBody>
                    <a:bodyPr/>
                    <a:lstStyle/>
                    <a:p>
                      <a:pPr algn="ctr"/>
                      <a:r>
                        <a:rPr lang="en-US" sz="2800" dirty="0"/>
                        <a:t>1194877</a:t>
                      </a:r>
                    </a:p>
                  </a:txBody>
                  <a:tcPr/>
                </a:tc>
                <a:tc>
                  <a:txBody>
                    <a:bodyPr/>
                    <a:lstStyle/>
                    <a:p>
                      <a:pPr algn="ctr"/>
                      <a:r>
                        <a:rPr lang="en-US" sz="2800" dirty="0"/>
                        <a:t>$1,091.156</a:t>
                      </a:r>
                    </a:p>
                  </a:txBody>
                  <a:tcPr/>
                </a:tc>
                <a:tc>
                  <a:txBody>
                    <a:bodyPr/>
                    <a:lstStyle/>
                    <a:p>
                      <a:pPr algn="ctr"/>
                      <a:r>
                        <a:rPr lang="en-US" sz="2800" dirty="0"/>
                        <a:t>11698.73</a:t>
                      </a:r>
                    </a:p>
                  </a:txBody>
                  <a:tcPr/>
                </a:tc>
                <a:extLst>
                  <a:ext uri="{0D108BD9-81ED-4DB2-BD59-A6C34878D82A}">
                    <a16:rowId xmlns:a16="http://schemas.microsoft.com/office/drawing/2014/main" val="620702564"/>
                  </a:ext>
                </a:extLst>
              </a:tr>
            </a:tbl>
          </a:graphicData>
        </a:graphic>
      </p:graphicFrame>
      <p:sp>
        <p:nvSpPr>
          <p:cNvPr id="5" name="Rounded Rectangle 4">
            <a:extLst>
              <a:ext uri="{FF2B5EF4-FFF2-40B4-BE49-F238E27FC236}">
                <a16:creationId xmlns:a16="http://schemas.microsoft.com/office/drawing/2014/main" id="{C25D19E0-2714-FEB7-A760-FAD6F7617299}"/>
              </a:ext>
            </a:extLst>
          </p:cNvPr>
          <p:cNvSpPr/>
          <p:nvPr/>
        </p:nvSpPr>
        <p:spPr>
          <a:xfrm>
            <a:off x="1579416" y="4551218"/>
            <a:ext cx="8063347" cy="1073728"/>
          </a:xfrm>
          <a:prstGeom prst="roundRect">
            <a:avLst/>
          </a:prstGeom>
          <a:noFill/>
          <a:ln w="3810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58211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E62B5-06C5-6A7C-6F1D-C48E57DB660E}"/>
              </a:ext>
            </a:extLst>
          </p:cNvPr>
          <p:cNvSpPr>
            <a:spLocks noGrp="1"/>
          </p:cNvSpPr>
          <p:nvPr>
            <p:ph type="title"/>
          </p:nvPr>
        </p:nvSpPr>
        <p:spPr>
          <a:xfrm>
            <a:off x="2845308" y="1380744"/>
            <a:ext cx="6501384" cy="4096512"/>
          </a:xfrm>
        </p:spPr>
        <p:txBody>
          <a:bodyPr>
            <a:normAutofit/>
          </a:bodyPr>
          <a:lstStyle/>
          <a:p>
            <a:r>
              <a:rPr lang="en-US" sz="4400" b="1" dirty="0"/>
              <a:t>KNN Model to Determine Attrition</a:t>
            </a:r>
          </a:p>
        </p:txBody>
      </p:sp>
    </p:spTree>
    <p:extLst>
      <p:ext uri="{BB962C8B-B14F-4D97-AF65-F5344CB8AC3E}">
        <p14:creationId xmlns:p14="http://schemas.microsoft.com/office/powerpoint/2010/main" val="9789921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A3592-F645-ED25-8D0D-697F0EC160D2}"/>
              </a:ext>
            </a:extLst>
          </p:cNvPr>
          <p:cNvSpPr>
            <a:spLocks noGrp="1"/>
          </p:cNvSpPr>
          <p:nvPr>
            <p:ph type="title"/>
          </p:nvPr>
        </p:nvSpPr>
        <p:spPr/>
        <p:txBody>
          <a:bodyPr/>
          <a:lstStyle/>
          <a:p>
            <a:r>
              <a:rPr lang="en-US" dirty="0"/>
              <a:t>KNN Model 1 with All Predictors</a:t>
            </a:r>
          </a:p>
        </p:txBody>
      </p:sp>
      <p:pic>
        <p:nvPicPr>
          <p:cNvPr id="6" name="Content Placeholder 5">
            <a:extLst>
              <a:ext uri="{FF2B5EF4-FFF2-40B4-BE49-F238E27FC236}">
                <a16:creationId xmlns:a16="http://schemas.microsoft.com/office/drawing/2014/main" id="{E276F6F5-C25E-9585-1671-BB420926CB07}"/>
              </a:ext>
            </a:extLst>
          </p:cNvPr>
          <p:cNvPicPr>
            <a:picLocks noGrp="1" noChangeAspect="1"/>
          </p:cNvPicPr>
          <p:nvPr>
            <p:ph sz="half" idx="1"/>
          </p:nvPr>
        </p:nvPicPr>
        <p:blipFill>
          <a:blip r:embed="rId2"/>
          <a:stretch>
            <a:fillRect/>
          </a:stretch>
        </p:blipFill>
        <p:spPr>
          <a:xfrm>
            <a:off x="3038645" y="1348581"/>
            <a:ext cx="6431978" cy="4160837"/>
          </a:xfrm>
        </p:spPr>
      </p:pic>
      <p:sp>
        <p:nvSpPr>
          <p:cNvPr id="7" name="TextBox 6">
            <a:extLst>
              <a:ext uri="{FF2B5EF4-FFF2-40B4-BE49-F238E27FC236}">
                <a16:creationId xmlns:a16="http://schemas.microsoft.com/office/drawing/2014/main" id="{582CF4B8-13C5-722A-376F-A749DD24158C}"/>
              </a:ext>
            </a:extLst>
          </p:cNvPr>
          <p:cNvSpPr txBox="1"/>
          <p:nvPr/>
        </p:nvSpPr>
        <p:spPr>
          <a:xfrm>
            <a:off x="4148432" y="5530200"/>
            <a:ext cx="7406259" cy="523220"/>
          </a:xfrm>
          <a:prstGeom prst="rect">
            <a:avLst/>
          </a:prstGeom>
          <a:noFill/>
        </p:spPr>
        <p:txBody>
          <a:bodyPr wrap="square" rtlCol="0">
            <a:spAutoFit/>
          </a:bodyPr>
          <a:lstStyle/>
          <a:p>
            <a:r>
              <a:rPr lang="en-US" sz="2800" dirty="0"/>
              <a:t>The best K is k = 7 </a:t>
            </a:r>
          </a:p>
        </p:txBody>
      </p:sp>
    </p:spTree>
    <p:extLst>
      <p:ext uri="{BB962C8B-B14F-4D97-AF65-F5344CB8AC3E}">
        <p14:creationId xmlns:p14="http://schemas.microsoft.com/office/powerpoint/2010/main" val="37900746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A3592-F645-ED25-8D0D-697F0EC160D2}"/>
              </a:ext>
            </a:extLst>
          </p:cNvPr>
          <p:cNvSpPr>
            <a:spLocks noGrp="1"/>
          </p:cNvSpPr>
          <p:nvPr>
            <p:ph type="title"/>
          </p:nvPr>
        </p:nvSpPr>
        <p:spPr>
          <a:xfrm>
            <a:off x="253880" y="301549"/>
            <a:ext cx="7570289" cy="1325563"/>
          </a:xfrm>
        </p:spPr>
        <p:txBody>
          <a:bodyPr/>
          <a:lstStyle/>
          <a:p>
            <a:r>
              <a:rPr lang="en-US" dirty="0"/>
              <a:t>KNN Model 1 with All Predictors</a:t>
            </a:r>
          </a:p>
        </p:txBody>
      </p:sp>
      <p:pic>
        <p:nvPicPr>
          <p:cNvPr id="8" name="Content Placeholder 7">
            <a:extLst>
              <a:ext uri="{FF2B5EF4-FFF2-40B4-BE49-F238E27FC236}">
                <a16:creationId xmlns:a16="http://schemas.microsoft.com/office/drawing/2014/main" id="{F45ED4C3-68EB-17F5-7F6C-E956ADBAAE66}"/>
              </a:ext>
            </a:extLst>
          </p:cNvPr>
          <p:cNvPicPr>
            <a:picLocks noGrp="1" noChangeAspect="1"/>
          </p:cNvPicPr>
          <p:nvPr>
            <p:ph sz="half" idx="1"/>
          </p:nvPr>
        </p:nvPicPr>
        <p:blipFill>
          <a:blip r:embed="rId3"/>
          <a:stretch>
            <a:fillRect/>
          </a:stretch>
        </p:blipFill>
        <p:spPr>
          <a:xfrm>
            <a:off x="7824169" y="1249237"/>
            <a:ext cx="3935233" cy="5153891"/>
          </a:xfrm>
        </p:spPr>
      </p:pic>
      <p:sp>
        <p:nvSpPr>
          <p:cNvPr id="12" name="TextBox 11">
            <a:extLst>
              <a:ext uri="{FF2B5EF4-FFF2-40B4-BE49-F238E27FC236}">
                <a16:creationId xmlns:a16="http://schemas.microsoft.com/office/drawing/2014/main" id="{BF1CD5A2-5ADA-8943-5468-837D06F366D6}"/>
              </a:ext>
            </a:extLst>
          </p:cNvPr>
          <p:cNvSpPr txBox="1"/>
          <p:nvPr/>
        </p:nvSpPr>
        <p:spPr>
          <a:xfrm>
            <a:off x="630382" y="2949019"/>
            <a:ext cx="6099462" cy="1754326"/>
          </a:xfrm>
          <a:prstGeom prst="rect">
            <a:avLst/>
          </a:prstGeom>
          <a:noFill/>
        </p:spPr>
        <p:txBody>
          <a:bodyPr wrap="square">
            <a:spAutoFit/>
          </a:bodyPr>
          <a:lstStyle/>
          <a:p>
            <a:pPr marL="285750" indent="-285750">
              <a:buFont typeface="Arial" panose="020B0604020202020204" pitchFamily="34" charset="0"/>
              <a:buChar char="•"/>
            </a:pPr>
            <a:r>
              <a:rPr lang="en-US" dirty="0"/>
              <a:t>The overall accuracy is 83.91%, but sensitivity (True Positive Rate) is low (10.35%).</a:t>
            </a:r>
          </a:p>
          <a:p>
            <a:pPr marL="285750" indent="-285750">
              <a:buFont typeface="Arial" panose="020B0604020202020204" pitchFamily="34" charset="0"/>
              <a:buChar char="•"/>
            </a:pPr>
            <a:r>
              <a:rPr lang="en-US" dirty="0"/>
              <a:t>The model is better at correctly predicting the majority class ("No") but struggles with the minority class ("Yes").</a:t>
            </a:r>
          </a:p>
          <a:p>
            <a:endParaRPr lang="en-US" dirty="0"/>
          </a:p>
        </p:txBody>
      </p:sp>
      <p:sp>
        <p:nvSpPr>
          <p:cNvPr id="15" name="TextBox 14">
            <a:extLst>
              <a:ext uri="{FF2B5EF4-FFF2-40B4-BE49-F238E27FC236}">
                <a16:creationId xmlns:a16="http://schemas.microsoft.com/office/drawing/2014/main" id="{1C397CE9-955B-98C8-5EB6-0FCD4ED74D95}"/>
              </a:ext>
            </a:extLst>
          </p:cNvPr>
          <p:cNvSpPr txBox="1"/>
          <p:nvPr/>
        </p:nvSpPr>
        <p:spPr>
          <a:xfrm>
            <a:off x="7824169" y="590727"/>
            <a:ext cx="3786614" cy="369332"/>
          </a:xfrm>
          <a:prstGeom prst="rect">
            <a:avLst/>
          </a:prstGeom>
          <a:noFill/>
        </p:spPr>
        <p:txBody>
          <a:bodyPr wrap="none" rtlCol="0">
            <a:spAutoFit/>
          </a:bodyPr>
          <a:lstStyle/>
          <a:p>
            <a:r>
              <a:rPr lang="en-US" dirty="0"/>
              <a:t>Initial Average Confusion Matrix </a:t>
            </a:r>
          </a:p>
        </p:txBody>
      </p:sp>
    </p:spTree>
    <p:extLst>
      <p:ext uri="{BB962C8B-B14F-4D97-AF65-F5344CB8AC3E}">
        <p14:creationId xmlns:p14="http://schemas.microsoft.com/office/powerpoint/2010/main" val="38124414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35C2E486-1068-36D2-BF19-DCA0768791EC}"/>
              </a:ext>
            </a:extLst>
          </p:cNvPr>
          <p:cNvPicPr>
            <a:picLocks noChangeAspect="1"/>
          </p:cNvPicPr>
          <p:nvPr/>
        </p:nvPicPr>
        <p:blipFill>
          <a:blip r:embed="rId3"/>
          <a:stretch>
            <a:fillRect/>
          </a:stretch>
        </p:blipFill>
        <p:spPr>
          <a:xfrm>
            <a:off x="287466" y="1914260"/>
            <a:ext cx="3361412" cy="4630074"/>
          </a:xfrm>
          <a:prstGeom prst="rect">
            <a:avLst/>
          </a:prstGeom>
        </p:spPr>
      </p:pic>
      <p:sp>
        <p:nvSpPr>
          <p:cNvPr id="2" name="Title 1">
            <a:extLst>
              <a:ext uri="{FF2B5EF4-FFF2-40B4-BE49-F238E27FC236}">
                <a16:creationId xmlns:a16="http://schemas.microsoft.com/office/drawing/2014/main" id="{6DDA3592-F645-ED25-8D0D-697F0EC160D2}"/>
              </a:ext>
            </a:extLst>
          </p:cNvPr>
          <p:cNvSpPr>
            <a:spLocks noGrp="1"/>
          </p:cNvSpPr>
          <p:nvPr>
            <p:ph type="title"/>
          </p:nvPr>
        </p:nvSpPr>
        <p:spPr>
          <a:xfrm>
            <a:off x="173182" y="-62345"/>
            <a:ext cx="7647709" cy="1325563"/>
          </a:xfrm>
        </p:spPr>
        <p:txBody>
          <a:bodyPr>
            <a:normAutofit fontScale="90000"/>
          </a:bodyPr>
          <a:lstStyle/>
          <a:p>
            <a:r>
              <a:rPr lang="en-US" dirty="0"/>
              <a:t>KNN Model 1 with All Predictors</a:t>
            </a:r>
            <a:br>
              <a:rPr lang="en-US" dirty="0"/>
            </a:br>
            <a:r>
              <a:rPr lang="en-US" sz="2400" dirty="0"/>
              <a:t>k = 7 along with threshold change</a:t>
            </a:r>
            <a:endParaRPr lang="en-US" dirty="0"/>
          </a:p>
        </p:txBody>
      </p:sp>
      <p:sp>
        <p:nvSpPr>
          <p:cNvPr id="7" name="TextBox 6">
            <a:extLst>
              <a:ext uri="{FF2B5EF4-FFF2-40B4-BE49-F238E27FC236}">
                <a16:creationId xmlns:a16="http://schemas.microsoft.com/office/drawing/2014/main" id="{A360E5E2-B2F5-B37B-DA20-AC25DE1389F7}"/>
              </a:ext>
            </a:extLst>
          </p:cNvPr>
          <p:cNvSpPr txBox="1"/>
          <p:nvPr/>
        </p:nvSpPr>
        <p:spPr>
          <a:xfrm>
            <a:off x="358597" y="1342993"/>
            <a:ext cx="3219151" cy="338554"/>
          </a:xfrm>
          <a:prstGeom prst="rect">
            <a:avLst/>
          </a:prstGeom>
          <a:noFill/>
        </p:spPr>
        <p:txBody>
          <a:bodyPr wrap="square" rtlCol="0">
            <a:spAutoFit/>
          </a:bodyPr>
          <a:lstStyle/>
          <a:p>
            <a:r>
              <a:rPr lang="en-US" sz="1600" dirty="0"/>
              <a:t>Without the threshold change</a:t>
            </a:r>
          </a:p>
        </p:txBody>
      </p:sp>
      <p:sp>
        <p:nvSpPr>
          <p:cNvPr id="11" name="TextBox 10">
            <a:extLst>
              <a:ext uri="{FF2B5EF4-FFF2-40B4-BE49-F238E27FC236}">
                <a16:creationId xmlns:a16="http://schemas.microsoft.com/office/drawing/2014/main" id="{1A0F05C2-74E7-05F2-9F96-66713A991DFC}"/>
              </a:ext>
            </a:extLst>
          </p:cNvPr>
          <p:cNvSpPr txBox="1"/>
          <p:nvPr/>
        </p:nvSpPr>
        <p:spPr>
          <a:xfrm>
            <a:off x="4462742" y="1342993"/>
            <a:ext cx="2818400" cy="338554"/>
          </a:xfrm>
          <a:prstGeom prst="rect">
            <a:avLst/>
          </a:prstGeom>
          <a:noFill/>
        </p:spPr>
        <p:txBody>
          <a:bodyPr wrap="none" rtlCol="0">
            <a:spAutoFit/>
          </a:bodyPr>
          <a:lstStyle/>
          <a:p>
            <a:r>
              <a:rPr lang="en-US" sz="1600" dirty="0"/>
              <a:t>With the threshold change</a:t>
            </a:r>
          </a:p>
        </p:txBody>
      </p:sp>
      <p:sp>
        <p:nvSpPr>
          <p:cNvPr id="14" name="TextBox 13">
            <a:extLst>
              <a:ext uri="{FF2B5EF4-FFF2-40B4-BE49-F238E27FC236}">
                <a16:creationId xmlns:a16="http://schemas.microsoft.com/office/drawing/2014/main" id="{B92B81BF-89FF-CF70-15A6-FC1F689DD11C}"/>
              </a:ext>
            </a:extLst>
          </p:cNvPr>
          <p:cNvSpPr txBox="1"/>
          <p:nvPr/>
        </p:nvSpPr>
        <p:spPr>
          <a:xfrm>
            <a:off x="8231933" y="3246980"/>
            <a:ext cx="3829071" cy="1200329"/>
          </a:xfrm>
          <a:prstGeom prst="rect">
            <a:avLst/>
          </a:prstGeom>
          <a:noFill/>
        </p:spPr>
        <p:txBody>
          <a:bodyPr wrap="square" rtlCol="0">
            <a:spAutoFit/>
          </a:bodyPr>
          <a:lstStyle/>
          <a:p>
            <a:r>
              <a:rPr lang="en-US" b="1" dirty="0"/>
              <a:t>Accuracy and sensitivity are better for the original KNN k = 7 model with all predictors without the threshold change</a:t>
            </a:r>
          </a:p>
        </p:txBody>
      </p:sp>
      <p:sp>
        <p:nvSpPr>
          <p:cNvPr id="15" name="Rounded Rectangle 14">
            <a:extLst>
              <a:ext uri="{FF2B5EF4-FFF2-40B4-BE49-F238E27FC236}">
                <a16:creationId xmlns:a16="http://schemas.microsoft.com/office/drawing/2014/main" id="{864F8F60-43B0-C822-706D-7FDB56FB823D}"/>
              </a:ext>
            </a:extLst>
          </p:cNvPr>
          <p:cNvSpPr/>
          <p:nvPr/>
        </p:nvSpPr>
        <p:spPr>
          <a:xfrm>
            <a:off x="130996" y="1792103"/>
            <a:ext cx="3498850" cy="4874388"/>
          </a:xfrm>
          <a:prstGeom prst="roundRect">
            <a:avLst/>
          </a:prstGeom>
          <a:noFill/>
          <a:ln w="5715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8777931E-9D7D-67A8-4496-1B6BCBA1D6A7}"/>
              </a:ext>
            </a:extLst>
          </p:cNvPr>
          <p:cNvPicPr>
            <a:picLocks noChangeAspect="1"/>
          </p:cNvPicPr>
          <p:nvPr/>
        </p:nvPicPr>
        <p:blipFill>
          <a:blip r:embed="rId4"/>
          <a:stretch>
            <a:fillRect/>
          </a:stretch>
        </p:blipFill>
        <p:spPr>
          <a:xfrm>
            <a:off x="4462742" y="1663268"/>
            <a:ext cx="3419593" cy="5194732"/>
          </a:xfrm>
          <a:prstGeom prst="rect">
            <a:avLst/>
          </a:prstGeom>
        </p:spPr>
      </p:pic>
    </p:spTree>
    <p:extLst>
      <p:ext uri="{BB962C8B-B14F-4D97-AF65-F5344CB8AC3E}">
        <p14:creationId xmlns:p14="http://schemas.microsoft.com/office/powerpoint/2010/main" val="37229900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A3592-F645-ED25-8D0D-697F0EC160D2}"/>
              </a:ext>
            </a:extLst>
          </p:cNvPr>
          <p:cNvSpPr>
            <a:spLocks noGrp="1"/>
          </p:cNvSpPr>
          <p:nvPr>
            <p:ph type="title"/>
          </p:nvPr>
        </p:nvSpPr>
        <p:spPr>
          <a:xfrm>
            <a:off x="401782" y="207819"/>
            <a:ext cx="10515600" cy="1325563"/>
          </a:xfrm>
        </p:spPr>
        <p:txBody>
          <a:bodyPr/>
          <a:lstStyle/>
          <a:p>
            <a:r>
              <a:rPr lang="en-US" dirty="0"/>
              <a:t>KNN Model 2 with Select Predictors</a:t>
            </a:r>
          </a:p>
        </p:txBody>
      </p:sp>
      <p:sp>
        <p:nvSpPr>
          <p:cNvPr id="4" name="Content Placeholder 3">
            <a:extLst>
              <a:ext uri="{FF2B5EF4-FFF2-40B4-BE49-F238E27FC236}">
                <a16:creationId xmlns:a16="http://schemas.microsoft.com/office/drawing/2014/main" id="{185A8F70-555B-84CA-E952-DA871B42DF4B}"/>
              </a:ext>
            </a:extLst>
          </p:cNvPr>
          <p:cNvSpPr>
            <a:spLocks noGrp="1"/>
          </p:cNvSpPr>
          <p:nvPr>
            <p:ph sz="half" idx="1"/>
          </p:nvPr>
        </p:nvSpPr>
        <p:spPr>
          <a:xfrm>
            <a:off x="401782" y="1824327"/>
            <a:ext cx="4937760" cy="4638818"/>
          </a:xfrm>
        </p:spPr>
        <p:txBody>
          <a:bodyPr>
            <a:normAutofit fontScale="70000" lnSpcReduction="20000"/>
          </a:bodyPr>
          <a:lstStyle/>
          <a:p>
            <a:pPr marL="0" indent="0">
              <a:buNone/>
            </a:pPr>
            <a:r>
              <a:rPr lang="en-US" sz="4400" b="1" dirty="0"/>
              <a:t>Selected Predictors: </a:t>
            </a:r>
          </a:p>
          <a:p>
            <a:pPr>
              <a:buFont typeface="Wingdings" pitchFamily="2" charset="2"/>
              <a:buChar char="v"/>
            </a:pPr>
            <a:r>
              <a:rPr lang="en-US" dirty="0"/>
              <a:t>Gender</a:t>
            </a:r>
          </a:p>
          <a:p>
            <a:pPr>
              <a:buFont typeface="Wingdings" pitchFamily="2" charset="2"/>
              <a:buChar char="v"/>
            </a:pPr>
            <a:r>
              <a:rPr lang="en-US" dirty="0"/>
              <a:t>Department</a:t>
            </a:r>
          </a:p>
          <a:p>
            <a:pPr>
              <a:buFont typeface="Wingdings" pitchFamily="2" charset="2"/>
              <a:buChar char="v"/>
            </a:pPr>
            <a:r>
              <a:rPr lang="en-US" dirty="0"/>
              <a:t>Job Satisfaction </a:t>
            </a:r>
          </a:p>
          <a:p>
            <a:pPr>
              <a:buFont typeface="Wingdings" pitchFamily="2" charset="2"/>
              <a:buChar char="v"/>
            </a:pPr>
            <a:r>
              <a:rPr lang="en-US" dirty="0"/>
              <a:t>Distance From Home</a:t>
            </a:r>
          </a:p>
          <a:p>
            <a:pPr>
              <a:buFont typeface="Wingdings" pitchFamily="2" charset="2"/>
              <a:buChar char="v"/>
            </a:pPr>
            <a:r>
              <a:rPr lang="en-US" dirty="0"/>
              <a:t>Monthly Income</a:t>
            </a:r>
          </a:p>
          <a:p>
            <a:pPr>
              <a:buFont typeface="Wingdings" pitchFamily="2" charset="2"/>
              <a:buChar char="v"/>
            </a:pPr>
            <a:r>
              <a:rPr lang="en-US" dirty="0"/>
              <a:t>Job Level</a:t>
            </a:r>
          </a:p>
          <a:p>
            <a:pPr>
              <a:buFont typeface="Wingdings" pitchFamily="2" charset="2"/>
              <a:buChar char="v"/>
            </a:pPr>
            <a:r>
              <a:rPr lang="en-US" dirty="0"/>
              <a:t>Age</a:t>
            </a:r>
          </a:p>
          <a:p>
            <a:pPr>
              <a:buFont typeface="Wingdings" pitchFamily="2" charset="2"/>
              <a:buChar char="v"/>
            </a:pPr>
            <a:r>
              <a:rPr lang="en-US" dirty="0"/>
              <a:t>Over Time</a:t>
            </a:r>
          </a:p>
          <a:p>
            <a:pPr>
              <a:buFont typeface="Wingdings" pitchFamily="2" charset="2"/>
              <a:buChar char="v"/>
            </a:pPr>
            <a:r>
              <a:rPr lang="en-US" dirty="0"/>
              <a:t>Percent Salary Hike</a:t>
            </a:r>
          </a:p>
          <a:p>
            <a:pPr>
              <a:buFont typeface="Wingdings" pitchFamily="2" charset="2"/>
              <a:buChar char="v"/>
            </a:pPr>
            <a:r>
              <a:rPr lang="en-US" dirty="0"/>
              <a:t>Performance Rating</a:t>
            </a:r>
          </a:p>
          <a:p>
            <a:pPr>
              <a:buFont typeface="Wingdings" pitchFamily="2" charset="2"/>
              <a:buChar char="v"/>
            </a:pPr>
            <a:r>
              <a:rPr lang="en-US" dirty="0"/>
              <a:t>Education</a:t>
            </a:r>
          </a:p>
          <a:p>
            <a:pPr>
              <a:buFont typeface="Wingdings" pitchFamily="2" charset="2"/>
              <a:buChar char="v"/>
            </a:pPr>
            <a:endParaRPr lang="en-US" dirty="0"/>
          </a:p>
        </p:txBody>
      </p:sp>
      <p:pic>
        <p:nvPicPr>
          <p:cNvPr id="6" name="Picture 5">
            <a:extLst>
              <a:ext uri="{FF2B5EF4-FFF2-40B4-BE49-F238E27FC236}">
                <a16:creationId xmlns:a16="http://schemas.microsoft.com/office/drawing/2014/main" id="{EFAE2E29-B4A4-0189-2418-598864ADAB2C}"/>
              </a:ext>
            </a:extLst>
          </p:cNvPr>
          <p:cNvPicPr>
            <a:picLocks noChangeAspect="1"/>
          </p:cNvPicPr>
          <p:nvPr/>
        </p:nvPicPr>
        <p:blipFill>
          <a:blip r:embed="rId3"/>
          <a:stretch>
            <a:fillRect/>
          </a:stretch>
        </p:blipFill>
        <p:spPr>
          <a:xfrm>
            <a:off x="4692428" y="1761982"/>
            <a:ext cx="6619807" cy="3522821"/>
          </a:xfrm>
          <a:prstGeom prst="rect">
            <a:avLst/>
          </a:prstGeom>
        </p:spPr>
      </p:pic>
      <p:sp>
        <p:nvSpPr>
          <p:cNvPr id="9" name="TextBox 8">
            <a:extLst>
              <a:ext uri="{FF2B5EF4-FFF2-40B4-BE49-F238E27FC236}">
                <a16:creationId xmlns:a16="http://schemas.microsoft.com/office/drawing/2014/main" id="{8B17E9EA-9D6D-5AA7-2594-A5FD516E5A15}"/>
              </a:ext>
            </a:extLst>
          </p:cNvPr>
          <p:cNvSpPr txBox="1"/>
          <p:nvPr/>
        </p:nvSpPr>
        <p:spPr>
          <a:xfrm>
            <a:off x="6330524" y="5350754"/>
            <a:ext cx="3395368" cy="523220"/>
          </a:xfrm>
          <a:prstGeom prst="rect">
            <a:avLst/>
          </a:prstGeom>
          <a:noFill/>
        </p:spPr>
        <p:txBody>
          <a:bodyPr wrap="square" rtlCol="0">
            <a:spAutoFit/>
          </a:bodyPr>
          <a:lstStyle/>
          <a:p>
            <a:r>
              <a:rPr lang="en-US" sz="2800" dirty="0"/>
              <a:t>The best K is k = 10 </a:t>
            </a:r>
          </a:p>
        </p:txBody>
      </p:sp>
    </p:spTree>
    <p:extLst>
      <p:ext uri="{BB962C8B-B14F-4D97-AF65-F5344CB8AC3E}">
        <p14:creationId xmlns:p14="http://schemas.microsoft.com/office/powerpoint/2010/main" val="38211286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5AF860E-4BA3-21A6-273E-68B3700C6AF7}"/>
              </a:ext>
            </a:extLst>
          </p:cNvPr>
          <p:cNvPicPr>
            <a:picLocks noChangeAspect="1"/>
          </p:cNvPicPr>
          <p:nvPr/>
        </p:nvPicPr>
        <p:blipFill>
          <a:blip r:embed="rId3"/>
          <a:stretch>
            <a:fillRect/>
          </a:stretch>
        </p:blipFill>
        <p:spPr>
          <a:xfrm>
            <a:off x="8236933" y="2130981"/>
            <a:ext cx="3331612" cy="4530568"/>
          </a:xfrm>
          <a:prstGeom prst="rect">
            <a:avLst/>
          </a:prstGeom>
        </p:spPr>
      </p:pic>
      <p:sp>
        <p:nvSpPr>
          <p:cNvPr id="6" name="Title 1">
            <a:extLst>
              <a:ext uri="{FF2B5EF4-FFF2-40B4-BE49-F238E27FC236}">
                <a16:creationId xmlns:a16="http://schemas.microsoft.com/office/drawing/2014/main" id="{2AB8D191-8953-2BB4-15F5-549DB048B86F}"/>
              </a:ext>
            </a:extLst>
          </p:cNvPr>
          <p:cNvSpPr>
            <a:spLocks noGrp="1"/>
          </p:cNvSpPr>
          <p:nvPr>
            <p:ph type="title"/>
          </p:nvPr>
        </p:nvSpPr>
        <p:spPr>
          <a:xfrm>
            <a:off x="378571" y="279370"/>
            <a:ext cx="10515600" cy="1325563"/>
          </a:xfrm>
        </p:spPr>
        <p:txBody>
          <a:bodyPr/>
          <a:lstStyle/>
          <a:p>
            <a:r>
              <a:rPr lang="en-US" dirty="0"/>
              <a:t>KNN Model 2 with Select Predictors</a:t>
            </a:r>
            <a:br>
              <a:rPr lang="en-US" dirty="0"/>
            </a:br>
            <a:r>
              <a:rPr lang="en-US" sz="2400" dirty="0"/>
              <a:t>k = 10 without threshold change</a:t>
            </a:r>
            <a:endParaRPr lang="en-US" dirty="0"/>
          </a:p>
        </p:txBody>
      </p:sp>
      <p:sp>
        <p:nvSpPr>
          <p:cNvPr id="10" name="TextBox 9">
            <a:extLst>
              <a:ext uri="{FF2B5EF4-FFF2-40B4-BE49-F238E27FC236}">
                <a16:creationId xmlns:a16="http://schemas.microsoft.com/office/drawing/2014/main" id="{AB13840F-804E-FB3E-398B-677BF991F377}"/>
              </a:ext>
            </a:extLst>
          </p:cNvPr>
          <p:cNvSpPr txBox="1"/>
          <p:nvPr/>
        </p:nvSpPr>
        <p:spPr>
          <a:xfrm>
            <a:off x="8236933" y="1659913"/>
            <a:ext cx="3102131" cy="369332"/>
          </a:xfrm>
          <a:prstGeom prst="rect">
            <a:avLst/>
          </a:prstGeom>
          <a:noFill/>
        </p:spPr>
        <p:txBody>
          <a:bodyPr wrap="none" rtlCol="0">
            <a:spAutoFit/>
          </a:bodyPr>
          <a:lstStyle/>
          <a:p>
            <a:r>
              <a:rPr lang="en-US" dirty="0"/>
              <a:t>Confusion Matrix for k = 10</a:t>
            </a:r>
          </a:p>
        </p:txBody>
      </p:sp>
      <p:sp>
        <p:nvSpPr>
          <p:cNvPr id="11" name="TextBox 10">
            <a:extLst>
              <a:ext uri="{FF2B5EF4-FFF2-40B4-BE49-F238E27FC236}">
                <a16:creationId xmlns:a16="http://schemas.microsoft.com/office/drawing/2014/main" id="{2D787E39-513D-7923-0E8C-41027527DD67}"/>
              </a:ext>
            </a:extLst>
          </p:cNvPr>
          <p:cNvSpPr txBox="1"/>
          <p:nvPr/>
        </p:nvSpPr>
        <p:spPr>
          <a:xfrm>
            <a:off x="315014" y="2918937"/>
            <a:ext cx="7280107" cy="1477328"/>
          </a:xfrm>
          <a:prstGeom prst="rect">
            <a:avLst/>
          </a:prstGeom>
          <a:noFill/>
        </p:spPr>
        <p:txBody>
          <a:bodyPr wrap="square" rtlCol="0">
            <a:spAutoFit/>
          </a:bodyPr>
          <a:lstStyle/>
          <a:p>
            <a:r>
              <a:rPr lang="en-US" b="1" dirty="0"/>
              <a:t>For k = 10, the overall accuracy is 84.48%, with a sensitivity of 0% and specificity of 86.47%. </a:t>
            </a:r>
          </a:p>
          <a:p>
            <a:endParaRPr lang="en-US" b="1" dirty="0"/>
          </a:p>
          <a:p>
            <a:r>
              <a:rPr lang="en-US" b="1" dirty="0"/>
              <a:t>This model’s performance is poor. The best KNN Model is k = 7 without the threshold change. </a:t>
            </a:r>
          </a:p>
        </p:txBody>
      </p:sp>
      <p:sp>
        <p:nvSpPr>
          <p:cNvPr id="12" name="Rounded Rectangle 11">
            <a:extLst>
              <a:ext uri="{FF2B5EF4-FFF2-40B4-BE49-F238E27FC236}">
                <a16:creationId xmlns:a16="http://schemas.microsoft.com/office/drawing/2014/main" id="{0C984792-51C7-EFDF-7E0A-A22E8F76D4D2}"/>
              </a:ext>
            </a:extLst>
          </p:cNvPr>
          <p:cNvSpPr/>
          <p:nvPr/>
        </p:nvSpPr>
        <p:spPr>
          <a:xfrm>
            <a:off x="8236933" y="2063182"/>
            <a:ext cx="3331612" cy="4666169"/>
          </a:xfrm>
          <a:prstGeom prst="roundRect">
            <a:avLst/>
          </a:prstGeom>
          <a:noFill/>
          <a:ln w="5715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41170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E8008B1-E442-2F0E-0E42-25F9AA1E1D97}"/>
              </a:ext>
            </a:extLst>
          </p:cNvPr>
          <p:cNvSpPr txBox="1">
            <a:spLocks/>
          </p:cNvSpPr>
          <p:nvPr/>
        </p:nvSpPr>
        <p:spPr>
          <a:xfrm>
            <a:off x="2845308" y="1380744"/>
            <a:ext cx="6501384" cy="409651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000" i="0" kern="1200">
                <a:solidFill>
                  <a:schemeClr val="tx1"/>
                </a:solidFill>
                <a:latin typeface="+mj-lt"/>
                <a:ea typeface="+mj-ea"/>
                <a:cs typeface="+mj-cs"/>
              </a:defRPr>
            </a:lvl1pPr>
          </a:lstStyle>
          <a:p>
            <a:r>
              <a:rPr lang="en-US" sz="4400" b="1" dirty="0"/>
              <a:t>Naïve Bayes Model</a:t>
            </a:r>
          </a:p>
        </p:txBody>
      </p:sp>
    </p:spTree>
    <p:extLst>
      <p:ext uri="{BB962C8B-B14F-4D97-AF65-F5344CB8AC3E}">
        <p14:creationId xmlns:p14="http://schemas.microsoft.com/office/powerpoint/2010/main" val="14280202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AEA478-7D2F-A574-49BF-7300EE5AFAC9}"/>
              </a:ext>
            </a:extLst>
          </p:cNvPr>
          <p:cNvSpPr>
            <a:spLocks noGrp="1"/>
          </p:cNvSpPr>
          <p:nvPr>
            <p:ph type="title"/>
          </p:nvPr>
        </p:nvSpPr>
        <p:spPr>
          <a:xfrm>
            <a:off x="73005" y="141817"/>
            <a:ext cx="5538086" cy="1800526"/>
          </a:xfrm>
        </p:spPr>
        <p:txBody>
          <a:bodyPr>
            <a:normAutofit/>
          </a:bodyPr>
          <a:lstStyle/>
          <a:p>
            <a:r>
              <a:rPr lang="en-US" sz="3600" dirty="0"/>
              <a:t>Naïve Bayes – Model 1 with All Predictors</a:t>
            </a:r>
          </a:p>
        </p:txBody>
      </p:sp>
      <p:sp>
        <p:nvSpPr>
          <p:cNvPr id="3" name="Content Placeholder 2">
            <a:extLst>
              <a:ext uri="{FF2B5EF4-FFF2-40B4-BE49-F238E27FC236}">
                <a16:creationId xmlns:a16="http://schemas.microsoft.com/office/drawing/2014/main" id="{5A0B036E-93B2-9832-1E07-CF9B72707CF4}"/>
              </a:ext>
            </a:extLst>
          </p:cNvPr>
          <p:cNvSpPr>
            <a:spLocks noGrp="1"/>
          </p:cNvSpPr>
          <p:nvPr>
            <p:ph idx="1"/>
          </p:nvPr>
        </p:nvSpPr>
        <p:spPr>
          <a:xfrm>
            <a:off x="305840" y="1942343"/>
            <a:ext cx="4411633" cy="4773840"/>
          </a:xfrm>
        </p:spPr>
        <p:txBody>
          <a:bodyPr>
            <a:normAutofit/>
          </a:bodyPr>
          <a:lstStyle/>
          <a:p>
            <a:r>
              <a:rPr lang="en-US" sz="2000" dirty="0"/>
              <a:t>Similar to the previous models, 80/20 split, and a loop with 100 iterations</a:t>
            </a:r>
          </a:p>
          <a:p>
            <a:r>
              <a:rPr lang="en-US" sz="2000" dirty="0"/>
              <a:t>Sensitivity is 92% (actual attrition cases correctly identified)</a:t>
            </a:r>
          </a:p>
          <a:p>
            <a:r>
              <a:rPr lang="en-US" sz="2000" dirty="0"/>
              <a:t>This model has a low accuracy of 45.98%, and has imbalanced performance with high sensitivity and low specificity. </a:t>
            </a:r>
          </a:p>
          <a:p>
            <a:r>
              <a:rPr lang="en-US" sz="2000" dirty="0"/>
              <a:t>Positive predictive value is relatively low at 20% - indicating that when positive instance is predicted, only 20% chance of being correct. </a:t>
            </a:r>
          </a:p>
          <a:p>
            <a:endParaRPr lang="en-US" sz="2000" dirty="0"/>
          </a:p>
        </p:txBody>
      </p:sp>
      <p:pic>
        <p:nvPicPr>
          <p:cNvPr id="5" name="Picture 4">
            <a:extLst>
              <a:ext uri="{FF2B5EF4-FFF2-40B4-BE49-F238E27FC236}">
                <a16:creationId xmlns:a16="http://schemas.microsoft.com/office/drawing/2014/main" id="{C6D940AA-5400-5DF3-C90C-24F4E9A5A678}"/>
              </a:ext>
            </a:extLst>
          </p:cNvPr>
          <p:cNvPicPr>
            <a:picLocks noChangeAspect="1"/>
          </p:cNvPicPr>
          <p:nvPr/>
        </p:nvPicPr>
        <p:blipFill>
          <a:blip r:embed="rId3"/>
          <a:stretch>
            <a:fillRect/>
          </a:stretch>
        </p:blipFill>
        <p:spPr>
          <a:xfrm>
            <a:off x="7161761" y="400538"/>
            <a:ext cx="4724399" cy="6056924"/>
          </a:xfrm>
          <a:prstGeom prst="rect">
            <a:avLst/>
          </a:prstGeom>
        </p:spPr>
      </p:pic>
    </p:spTree>
    <p:extLst>
      <p:ext uri="{BB962C8B-B14F-4D97-AF65-F5344CB8AC3E}">
        <p14:creationId xmlns:p14="http://schemas.microsoft.com/office/powerpoint/2010/main" val="4094098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Graphic 1">
            <a:extLst>
              <a:ext uri="{FF2B5EF4-FFF2-40B4-BE49-F238E27FC236}">
                <a16:creationId xmlns:a16="http://schemas.microsoft.com/office/drawing/2014/main" id="{0D57E7FA-E8FC-45AC-868F-CDC814493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2599854" y="527562"/>
            <a:ext cx="6992292" cy="5102484"/>
          </a:xfrm>
          <a:custGeom>
            <a:avLst/>
            <a:gdLst/>
            <a:ahLst/>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useBgFill="1">
        <p:nvSpPr>
          <p:cNvPr id="9" name="Rectangle 8">
            <a:extLst>
              <a:ext uri="{FF2B5EF4-FFF2-40B4-BE49-F238E27FC236}">
                <a16:creationId xmlns:a16="http://schemas.microsoft.com/office/drawing/2014/main" id="{D839A9B9-F246-4779-A2BA-7AD3DAB54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3E62B5-06C5-6A7C-6F1D-C48E57DB660E}"/>
              </a:ext>
            </a:extLst>
          </p:cNvPr>
          <p:cNvSpPr>
            <a:spLocks noGrp="1"/>
          </p:cNvSpPr>
          <p:nvPr>
            <p:ph type="title"/>
          </p:nvPr>
        </p:nvSpPr>
        <p:spPr>
          <a:xfrm>
            <a:off x="1522476" y="3078803"/>
            <a:ext cx="9144000" cy="2387600"/>
          </a:xfrm>
        </p:spPr>
        <p:txBody>
          <a:bodyPr vert="horz" lIns="91440" tIns="45720" rIns="91440" bIns="45720" rtlCol="0" anchor="b">
            <a:normAutofit/>
          </a:bodyPr>
          <a:lstStyle/>
          <a:p>
            <a:r>
              <a:rPr lang="en-US" sz="6000" b="1" dirty="0"/>
              <a:t>Full Data Set of All Employees Analysis</a:t>
            </a:r>
          </a:p>
        </p:txBody>
      </p:sp>
      <p:sp>
        <p:nvSpPr>
          <p:cNvPr id="11" name="Freeform: Shape 10">
            <a:extLst>
              <a:ext uri="{FF2B5EF4-FFF2-40B4-BE49-F238E27FC236}">
                <a16:creationId xmlns:a16="http://schemas.microsoft.com/office/drawing/2014/main" id="{689FF3C7-B796-4C63-BF20-B2EE568883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96" y="1"/>
            <a:ext cx="11282409" cy="2930115"/>
          </a:xfrm>
          <a:custGeom>
            <a:avLst/>
            <a:gdLst>
              <a:gd name="connsiteX0" fmla="*/ 1277174 w 11282409"/>
              <a:gd name="connsiteY0" fmla="*/ 0 h 2930115"/>
              <a:gd name="connsiteX1" fmla="*/ 11077320 w 11282409"/>
              <a:gd name="connsiteY1" fmla="*/ 0 h 2930115"/>
              <a:gd name="connsiteX2" fmla="*/ 10933044 w 11282409"/>
              <a:gd name="connsiteY2" fmla="*/ 93916 h 2930115"/>
              <a:gd name="connsiteX3" fmla="*/ 11087630 w 11282409"/>
              <a:gd name="connsiteY3" fmla="*/ 165214 h 2930115"/>
              <a:gd name="connsiteX4" fmla="*/ 10401271 w 11282409"/>
              <a:gd name="connsiteY4" fmla="*/ 582307 h 2930115"/>
              <a:gd name="connsiteX5" fmla="*/ 11038163 w 11282409"/>
              <a:gd name="connsiteY5" fmla="*/ 511009 h 2930115"/>
              <a:gd name="connsiteX6" fmla="*/ 11004154 w 11282409"/>
              <a:gd name="connsiteY6" fmla="*/ 568047 h 2930115"/>
              <a:gd name="connsiteX7" fmla="*/ 10970146 w 11282409"/>
              <a:gd name="connsiteY7" fmla="*/ 625085 h 2930115"/>
              <a:gd name="connsiteX8" fmla="*/ 11270042 w 11282409"/>
              <a:gd name="connsiteY8" fmla="*/ 589437 h 2930115"/>
              <a:gd name="connsiteX9" fmla="*/ 11270042 w 11282409"/>
              <a:gd name="connsiteY9" fmla="*/ 650039 h 2930115"/>
              <a:gd name="connsiteX10" fmla="*/ 11177291 w 11282409"/>
              <a:gd name="connsiteY10" fmla="*/ 721337 h 2930115"/>
              <a:gd name="connsiteX11" fmla="*/ 11270042 w 11282409"/>
              <a:gd name="connsiteY11" fmla="*/ 703512 h 2930115"/>
              <a:gd name="connsiteX12" fmla="*/ 11282409 w 11282409"/>
              <a:gd name="connsiteY12" fmla="*/ 703512 h 2930115"/>
              <a:gd name="connsiteX13" fmla="*/ 11282409 w 11282409"/>
              <a:gd name="connsiteY13" fmla="*/ 981574 h 2930115"/>
              <a:gd name="connsiteX14" fmla="*/ 4053985 w 11282409"/>
              <a:gd name="connsiteY14" fmla="*/ 2928005 h 2930115"/>
              <a:gd name="connsiteX15" fmla="*/ 3386175 w 11282409"/>
              <a:gd name="connsiteY15" fmla="*/ 2892355 h 2930115"/>
              <a:gd name="connsiteX16" fmla="*/ 3228499 w 11282409"/>
              <a:gd name="connsiteY16" fmla="*/ 2774714 h 2930115"/>
              <a:gd name="connsiteX17" fmla="*/ 3389267 w 11282409"/>
              <a:gd name="connsiteY17" fmla="*/ 2717676 h 2930115"/>
              <a:gd name="connsiteX18" fmla="*/ 3883942 w 11282409"/>
              <a:gd name="connsiteY18" fmla="*/ 2535866 h 2930115"/>
              <a:gd name="connsiteX19" fmla="*/ 3401634 w 11282409"/>
              <a:gd name="connsiteY19" fmla="*/ 2564386 h 2930115"/>
              <a:gd name="connsiteX20" fmla="*/ 4087994 w 11282409"/>
              <a:gd name="connsiteY20" fmla="*/ 2414660 h 2930115"/>
              <a:gd name="connsiteX21" fmla="*/ 4285864 w 11282409"/>
              <a:gd name="connsiteY21" fmla="*/ 2336233 h 2930115"/>
              <a:gd name="connsiteX22" fmla="*/ 4091088 w 11282409"/>
              <a:gd name="connsiteY22" fmla="*/ 2304149 h 2930115"/>
              <a:gd name="connsiteX23" fmla="*/ 3148114 w 11282409"/>
              <a:gd name="connsiteY23" fmla="*/ 2400401 h 2930115"/>
              <a:gd name="connsiteX24" fmla="*/ 3058455 w 11282409"/>
              <a:gd name="connsiteY24" fmla="*/ 2411095 h 2930115"/>
              <a:gd name="connsiteX25" fmla="*/ 2443203 w 11282409"/>
              <a:gd name="connsiteY25" fmla="*/ 2336233 h 2930115"/>
              <a:gd name="connsiteX26" fmla="*/ 2786383 w 11282409"/>
              <a:gd name="connsiteY26" fmla="*/ 2257805 h 2930115"/>
              <a:gd name="connsiteX27" fmla="*/ 2390644 w 11282409"/>
              <a:gd name="connsiteY27" fmla="*/ 2211461 h 2930115"/>
              <a:gd name="connsiteX28" fmla="*/ 1911429 w 11282409"/>
              <a:gd name="connsiteY28" fmla="*/ 2168683 h 2930115"/>
              <a:gd name="connsiteX29" fmla="*/ 1416755 w 11282409"/>
              <a:gd name="connsiteY29" fmla="*/ 2026087 h 2930115"/>
              <a:gd name="connsiteX30" fmla="*/ 1070483 w 11282409"/>
              <a:gd name="connsiteY30" fmla="*/ 1979743 h 2930115"/>
              <a:gd name="connsiteX31" fmla="*/ 1104491 w 11282409"/>
              <a:gd name="connsiteY31" fmla="*/ 1854972 h 2930115"/>
              <a:gd name="connsiteX32" fmla="*/ 1039566 w 11282409"/>
              <a:gd name="connsiteY32" fmla="*/ 1748026 h 2930115"/>
              <a:gd name="connsiteX33" fmla="*/ 1623900 w 11282409"/>
              <a:gd name="connsiteY33" fmla="*/ 1694553 h 2930115"/>
              <a:gd name="connsiteX34" fmla="*/ 1401296 w 11282409"/>
              <a:gd name="connsiteY34" fmla="*/ 1676728 h 2930115"/>
              <a:gd name="connsiteX35" fmla="*/ 1302362 w 11282409"/>
              <a:gd name="connsiteY35" fmla="*/ 1623255 h 2930115"/>
              <a:gd name="connsiteX36" fmla="*/ 1385838 w 11282409"/>
              <a:gd name="connsiteY36" fmla="*/ 1566216 h 2930115"/>
              <a:gd name="connsiteX37" fmla="*/ 1756843 w 11282409"/>
              <a:gd name="connsiteY37" fmla="*/ 1377277 h 2930115"/>
              <a:gd name="connsiteX38" fmla="*/ 721120 w 11282409"/>
              <a:gd name="connsiteY38" fmla="*/ 1387972 h 2930115"/>
              <a:gd name="connsiteX39" fmla="*/ 857154 w 11282409"/>
              <a:gd name="connsiteY39" fmla="*/ 1323803 h 2930115"/>
              <a:gd name="connsiteX40" fmla="*/ 2285525 w 11282409"/>
              <a:gd name="connsiteY40" fmla="*/ 924536 h 2930115"/>
              <a:gd name="connsiteX41" fmla="*/ 2569963 w 11282409"/>
              <a:gd name="connsiteY41" fmla="*/ 874628 h 2930115"/>
              <a:gd name="connsiteX42" fmla="*/ 1803218 w 11282409"/>
              <a:gd name="connsiteY42" fmla="*/ 856803 h 2930115"/>
              <a:gd name="connsiteX43" fmla="*/ 625276 w 11282409"/>
              <a:gd name="connsiteY43" fmla="*/ 682124 h 2930115"/>
              <a:gd name="connsiteX44" fmla="*/ 736578 w 11282409"/>
              <a:gd name="connsiteY44" fmla="*/ 521703 h 2930115"/>
              <a:gd name="connsiteX45" fmla="*/ 155336 w 11282409"/>
              <a:gd name="connsiteY45" fmla="*/ 550222 h 2930115"/>
              <a:gd name="connsiteX46" fmla="*/ 421223 w 11282409"/>
              <a:gd name="connsiteY46" fmla="*/ 425451 h 2930115"/>
              <a:gd name="connsiteX47" fmla="*/ 201712 w 11282409"/>
              <a:gd name="connsiteY47" fmla="*/ 404062 h 2930115"/>
              <a:gd name="connsiteX48" fmla="*/ 3843 w 11282409"/>
              <a:gd name="connsiteY48" fmla="*/ 314939 h 2930115"/>
              <a:gd name="connsiteX49" fmla="*/ 829329 w 11282409"/>
              <a:gd name="connsiteY49" fmla="*/ 175909 h 2930115"/>
              <a:gd name="connsiteX50" fmla="*/ 1045749 w 11282409"/>
              <a:gd name="connsiteY50" fmla="*/ 47572 h 2930115"/>
              <a:gd name="connsiteX51" fmla="*/ 1172509 w 11282409"/>
              <a:gd name="connsiteY51" fmla="*/ 11924 h 2930115"/>
              <a:gd name="connsiteX52" fmla="*/ 1257531 w 11282409"/>
              <a:gd name="connsiteY52" fmla="*/ 7914 h 293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282409" h="2930115">
                <a:moveTo>
                  <a:pt x="1277174" y="0"/>
                </a:moveTo>
                <a:lnTo>
                  <a:pt x="11077320" y="0"/>
                </a:lnTo>
                <a:lnTo>
                  <a:pt x="10933044" y="93916"/>
                </a:lnTo>
                <a:cubicBezTo>
                  <a:pt x="10973237" y="147389"/>
                  <a:pt x="11059805" y="83222"/>
                  <a:pt x="11087630" y="165214"/>
                </a:cubicBezTo>
                <a:cubicBezTo>
                  <a:pt x="10865028" y="304245"/>
                  <a:pt x="10660974" y="478924"/>
                  <a:pt x="10401271" y="582307"/>
                </a:cubicBezTo>
                <a:cubicBezTo>
                  <a:pt x="10614599" y="507443"/>
                  <a:pt x="10827927" y="543093"/>
                  <a:pt x="11038163" y="511009"/>
                </a:cubicBezTo>
                <a:cubicBezTo>
                  <a:pt x="11065988" y="553787"/>
                  <a:pt x="11019613" y="553787"/>
                  <a:pt x="11004154" y="568047"/>
                </a:cubicBezTo>
                <a:cubicBezTo>
                  <a:pt x="10988696" y="582307"/>
                  <a:pt x="10967053" y="593001"/>
                  <a:pt x="10970146" y="625085"/>
                </a:cubicBezTo>
                <a:cubicBezTo>
                  <a:pt x="11065988" y="639345"/>
                  <a:pt x="11171107" y="589437"/>
                  <a:pt x="11270042" y="589437"/>
                </a:cubicBezTo>
                <a:lnTo>
                  <a:pt x="11270042" y="650039"/>
                </a:lnTo>
                <a:cubicBezTo>
                  <a:pt x="11236032" y="671428"/>
                  <a:pt x="11192750" y="678558"/>
                  <a:pt x="11177291" y="721337"/>
                </a:cubicBezTo>
                <a:cubicBezTo>
                  <a:pt x="11208207" y="714208"/>
                  <a:pt x="11239125" y="710643"/>
                  <a:pt x="11270042" y="703512"/>
                </a:cubicBezTo>
                <a:lnTo>
                  <a:pt x="11282409" y="703512"/>
                </a:lnTo>
                <a:lnTo>
                  <a:pt x="11282409" y="981574"/>
                </a:lnTo>
                <a:cubicBezTo>
                  <a:pt x="9254245" y="2952959"/>
                  <a:pt x="4397165" y="2906615"/>
                  <a:pt x="4053985" y="2928005"/>
                </a:cubicBezTo>
                <a:cubicBezTo>
                  <a:pt x="3945776" y="2935134"/>
                  <a:pt x="3491294" y="2924439"/>
                  <a:pt x="3386175" y="2892355"/>
                </a:cubicBezTo>
                <a:cubicBezTo>
                  <a:pt x="3243956" y="2853141"/>
                  <a:pt x="3228499" y="2774714"/>
                  <a:pt x="3228499" y="2774714"/>
                </a:cubicBezTo>
                <a:cubicBezTo>
                  <a:pt x="3228499" y="2774714"/>
                  <a:pt x="3299608" y="2742630"/>
                  <a:pt x="3389267" y="2717676"/>
                </a:cubicBezTo>
                <a:cubicBezTo>
                  <a:pt x="3562404" y="2667768"/>
                  <a:pt x="3704623" y="2575080"/>
                  <a:pt x="3883942" y="2535866"/>
                </a:cubicBezTo>
                <a:cubicBezTo>
                  <a:pt x="3723173" y="2546561"/>
                  <a:pt x="3562404" y="2553691"/>
                  <a:pt x="3401634" y="2564386"/>
                </a:cubicBezTo>
                <a:cubicBezTo>
                  <a:pt x="3624237" y="2468133"/>
                  <a:pt x="3859208" y="2453874"/>
                  <a:pt x="4087994" y="2414660"/>
                </a:cubicBezTo>
                <a:cubicBezTo>
                  <a:pt x="4162197" y="2403966"/>
                  <a:pt x="4285864" y="2436049"/>
                  <a:pt x="4285864" y="2336233"/>
                </a:cubicBezTo>
                <a:cubicBezTo>
                  <a:pt x="4282774" y="2272064"/>
                  <a:pt x="4162197" y="2300584"/>
                  <a:pt x="4091088" y="2304149"/>
                </a:cubicBezTo>
                <a:cubicBezTo>
                  <a:pt x="3775732" y="2314843"/>
                  <a:pt x="3463469" y="2361187"/>
                  <a:pt x="3148114" y="2400401"/>
                </a:cubicBezTo>
                <a:cubicBezTo>
                  <a:pt x="3117196" y="2403966"/>
                  <a:pt x="3080097" y="2421790"/>
                  <a:pt x="3058455" y="2411095"/>
                </a:cubicBezTo>
                <a:cubicBezTo>
                  <a:pt x="2879135" y="2339797"/>
                  <a:pt x="2675082" y="2357622"/>
                  <a:pt x="2443203" y="2336233"/>
                </a:cubicBezTo>
                <a:cubicBezTo>
                  <a:pt x="2569963" y="2254241"/>
                  <a:pt x="2678173" y="2311278"/>
                  <a:pt x="2786383" y="2257805"/>
                </a:cubicBezTo>
                <a:cubicBezTo>
                  <a:pt x="2653440" y="2200766"/>
                  <a:pt x="2517405" y="2225722"/>
                  <a:pt x="2390644" y="2211461"/>
                </a:cubicBezTo>
                <a:cubicBezTo>
                  <a:pt x="2297893" y="2200766"/>
                  <a:pt x="1963988" y="2186507"/>
                  <a:pt x="1911429" y="2168683"/>
                </a:cubicBezTo>
                <a:cubicBezTo>
                  <a:pt x="1750660" y="2115209"/>
                  <a:pt x="1558974" y="2122339"/>
                  <a:pt x="1416755" y="2026087"/>
                </a:cubicBezTo>
                <a:cubicBezTo>
                  <a:pt x="1314728" y="1958354"/>
                  <a:pt x="1178693" y="2015393"/>
                  <a:pt x="1070483" y="1979743"/>
                </a:cubicBezTo>
                <a:cubicBezTo>
                  <a:pt x="1024107" y="1929835"/>
                  <a:pt x="1089033" y="1894186"/>
                  <a:pt x="1104491" y="1854972"/>
                </a:cubicBezTo>
                <a:cubicBezTo>
                  <a:pt x="1126133" y="1805064"/>
                  <a:pt x="1067391" y="1794370"/>
                  <a:pt x="1039566" y="1748026"/>
                </a:cubicBezTo>
                <a:cubicBezTo>
                  <a:pt x="1231252" y="1751591"/>
                  <a:pt x="1413663" y="1737331"/>
                  <a:pt x="1623900" y="1694553"/>
                </a:cubicBezTo>
                <a:cubicBezTo>
                  <a:pt x="1537332" y="1630384"/>
                  <a:pt x="1463130" y="1690987"/>
                  <a:pt x="1401296" y="1676728"/>
                </a:cubicBezTo>
                <a:cubicBezTo>
                  <a:pt x="1358012" y="1666033"/>
                  <a:pt x="1302362" y="1676728"/>
                  <a:pt x="1302362" y="1623255"/>
                </a:cubicBezTo>
                <a:cubicBezTo>
                  <a:pt x="1302362" y="1580476"/>
                  <a:pt x="1351829" y="1573345"/>
                  <a:pt x="1385838" y="1566216"/>
                </a:cubicBezTo>
                <a:cubicBezTo>
                  <a:pt x="1518781" y="1541262"/>
                  <a:pt x="1648633" y="1509178"/>
                  <a:pt x="1756843" y="1377277"/>
                </a:cubicBezTo>
                <a:cubicBezTo>
                  <a:pt x="1407480" y="1334499"/>
                  <a:pt x="1048840" y="1502049"/>
                  <a:pt x="721120" y="1387972"/>
                </a:cubicBezTo>
                <a:cubicBezTo>
                  <a:pt x="748945" y="1313109"/>
                  <a:pt x="813871" y="1327368"/>
                  <a:pt x="857154" y="1323803"/>
                </a:cubicBezTo>
                <a:cubicBezTo>
                  <a:pt x="1147775" y="1291720"/>
                  <a:pt x="2127849" y="903147"/>
                  <a:pt x="2285525" y="924536"/>
                </a:cubicBezTo>
                <a:cubicBezTo>
                  <a:pt x="2381369" y="935231"/>
                  <a:pt x="2480304" y="928101"/>
                  <a:pt x="2569963" y="874628"/>
                </a:cubicBezTo>
                <a:cubicBezTo>
                  <a:pt x="2678173" y="810460"/>
                  <a:pt x="1988721" y="945926"/>
                  <a:pt x="1803218" y="856803"/>
                </a:cubicBezTo>
                <a:cubicBezTo>
                  <a:pt x="1713559" y="814024"/>
                  <a:pt x="956090" y="689253"/>
                  <a:pt x="625276" y="682124"/>
                </a:cubicBezTo>
                <a:cubicBezTo>
                  <a:pt x="656194" y="614390"/>
                  <a:pt x="770587" y="617955"/>
                  <a:pt x="736578" y="521703"/>
                </a:cubicBezTo>
                <a:cubicBezTo>
                  <a:pt x="557259" y="514574"/>
                  <a:pt x="365573" y="575176"/>
                  <a:pt x="155336" y="550222"/>
                </a:cubicBezTo>
                <a:cubicBezTo>
                  <a:pt x="229537" y="464666"/>
                  <a:pt x="337746" y="471795"/>
                  <a:pt x="421223" y="425451"/>
                </a:cubicBezTo>
                <a:cubicBezTo>
                  <a:pt x="356297" y="361283"/>
                  <a:pt x="275913" y="400497"/>
                  <a:pt x="201712" y="404062"/>
                </a:cubicBezTo>
                <a:cubicBezTo>
                  <a:pt x="136786" y="407627"/>
                  <a:pt x="-27075" y="318505"/>
                  <a:pt x="3843" y="314939"/>
                </a:cubicBezTo>
                <a:cubicBezTo>
                  <a:pt x="282096" y="293551"/>
                  <a:pt x="551076" y="197299"/>
                  <a:pt x="829329" y="175909"/>
                </a:cubicBezTo>
                <a:cubicBezTo>
                  <a:pt x="922080" y="168779"/>
                  <a:pt x="1027200" y="175909"/>
                  <a:pt x="1045749" y="47572"/>
                </a:cubicBezTo>
                <a:cubicBezTo>
                  <a:pt x="1048840" y="11924"/>
                  <a:pt x="1039566" y="4795"/>
                  <a:pt x="1172509" y="11924"/>
                </a:cubicBezTo>
                <a:cubicBezTo>
                  <a:pt x="1198789" y="13707"/>
                  <a:pt x="1228933" y="14598"/>
                  <a:pt x="1257531" y="7914"/>
                </a:cubicBezTo>
                <a:close/>
              </a:path>
            </a:pathLst>
          </a:custGeom>
          <a:solidFill>
            <a:srgbClr val="E62A3E">
              <a:alpha val="20000"/>
            </a:srgbClr>
          </a:solidFill>
          <a:ln w="32707" cap="flat">
            <a:noFill/>
            <a:prstDash val="solid"/>
            <a:miter/>
          </a:ln>
        </p:spPr>
        <p:txBody>
          <a:bodyPr wrap="square" rtlCol="0" anchor="ctr">
            <a:noAutofit/>
          </a:bodyPr>
          <a:lstStyle/>
          <a:p>
            <a:endParaRPr lang="en-US">
              <a:solidFill>
                <a:schemeClr val="tx1"/>
              </a:solidFill>
            </a:endParaRPr>
          </a:p>
        </p:txBody>
      </p:sp>
    </p:spTree>
    <p:extLst>
      <p:ext uri="{BB962C8B-B14F-4D97-AF65-F5344CB8AC3E}">
        <p14:creationId xmlns:p14="http://schemas.microsoft.com/office/powerpoint/2010/main" val="39985965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AEA478-7D2F-A574-49BF-7300EE5AFAC9}"/>
              </a:ext>
            </a:extLst>
          </p:cNvPr>
          <p:cNvSpPr>
            <a:spLocks noGrp="1"/>
          </p:cNvSpPr>
          <p:nvPr>
            <p:ph type="title"/>
          </p:nvPr>
        </p:nvSpPr>
        <p:spPr>
          <a:xfrm>
            <a:off x="0" y="37907"/>
            <a:ext cx="5475740" cy="1800526"/>
          </a:xfrm>
        </p:spPr>
        <p:txBody>
          <a:bodyPr>
            <a:normAutofit/>
          </a:bodyPr>
          <a:lstStyle/>
          <a:p>
            <a:r>
              <a:rPr lang="en-US" sz="3600" dirty="0"/>
              <a:t>Naïve Bayes – Model 2 with Select Predictors</a:t>
            </a:r>
          </a:p>
        </p:txBody>
      </p:sp>
      <p:sp>
        <p:nvSpPr>
          <p:cNvPr id="3" name="Content Placeholder 2">
            <a:extLst>
              <a:ext uri="{FF2B5EF4-FFF2-40B4-BE49-F238E27FC236}">
                <a16:creationId xmlns:a16="http://schemas.microsoft.com/office/drawing/2014/main" id="{5A0B036E-93B2-9832-1E07-CF9B72707CF4}"/>
              </a:ext>
            </a:extLst>
          </p:cNvPr>
          <p:cNvSpPr>
            <a:spLocks noGrp="1"/>
          </p:cNvSpPr>
          <p:nvPr>
            <p:ph idx="1"/>
          </p:nvPr>
        </p:nvSpPr>
        <p:spPr>
          <a:xfrm>
            <a:off x="243495" y="1723375"/>
            <a:ext cx="4411633" cy="4773840"/>
          </a:xfrm>
        </p:spPr>
        <p:txBody>
          <a:bodyPr>
            <a:normAutofit/>
          </a:bodyPr>
          <a:lstStyle/>
          <a:p>
            <a:r>
              <a:rPr lang="en-US" sz="2000" dirty="0"/>
              <a:t>Sensitivity is 12% (actual attrition cases correctly identified)</a:t>
            </a:r>
          </a:p>
          <a:p>
            <a:r>
              <a:rPr lang="en-US" sz="2000" dirty="0"/>
              <a:t>This model has a higher accuracy of 85.06%, and has imbalanced performance with low sensitivity and high specificity. </a:t>
            </a:r>
          </a:p>
          <a:p>
            <a:r>
              <a:rPr lang="en-US" sz="2000" dirty="0"/>
              <a:t>Positive predictive value is ok at 42.86% - indicating that when positive instance is predicted, only 42.86% chance of being correct. </a:t>
            </a:r>
          </a:p>
          <a:p>
            <a:r>
              <a:rPr lang="en-US" sz="2000" dirty="0"/>
              <a:t>This is the better Naïve Bayes Model</a:t>
            </a:r>
          </a:p>
          <a:p>
            <a:endParaRPr lang="en-US" sz="2000" dirty="0"/>
          </a:p>
        </p:txBody>
      </p:sp>
      <p:pic>
        <p:nvPicPr>
          <p:cNvPr id="6" name="Picture 5">
            <a:extLst>
              <a:ext uri="{FF2B5EF4-FFF2-40B4-BE49-F238E27FC236}">
                <a16:creationId xmlns:a16="http://schemas.microsoft.com/office/drawing/2014/main" id="{06118F5D-B686-E960-F56A-AE5B6507FB2C}"/>
              </a:ext>
            </a:extLst>
          </p:cNvPr>
          <p:cNvPicPr>
            <a:picLocks noChangeAspect="1"/>
          </p:cNvPicPr>
          <p:nvPr/>
        </p:nvPicPr>
        <p:blipFill>
          <a:blip r:embed="rId3"/>
          <a:stretch>
            <a:fillRect/>
          </a:stretch>
        </p:blipFill>
        <p:spPr>
          <a:xfrm>
            <a:off x="7377546" y="406017"/>
            <a:ext cx="4216073" cy="6045966"/>
          </a:xfrm>
          <a:prstGeom prst="rect">
            <a:avLst/>
          </a:prstGeom>
        </p:spPr>
      </p:pic>
    </p:spTree>
    <p:extLst>
      <p:ext uri="{BB962C8B-B14F-4D97-AF65-F5344CB8AC3E}">
        <p14:creationId xmlns:p14="http://schemas.microsoft.com/office/powerpoint/2010/main" val="29941031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E8008B1-E442-2F0E-0E42-25F9AA1E1D97}"/>
              </a:ext>
            </a:extLst>
          </p:cNvPr>
          <p:cNvSpPr txBox="1">
            <a:spLocks/>
          </p:cNvSpPr>
          <p:nvPr/>
        </p:nvSpPr>
        <p:spPr>
          <a:xfrm>
            <a:off x="2845308" y="1380744"/>
            <a:ext cx="6501384" cy="409651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000" i="0" kern="1200">
                <a:solidFill>
                  <a:schemeClr val="tx1"/>
                </a:solidFill>
                <a:latin typeface="+mj-lt"/>
                <a:ea typeface="+mj-ea"/>
                <a:cs typeface="+mj-cs"/>
              </a:defRPr>
            </a:lvl1pPr>
          </a:lstStyle>
          <a:p>
            <a:r>
              <a:rPr lang="en-US" sz="4400" b="1" dirty="0"/>
              <a:t>Which is the best model to predict Attrition? </a:t>
            </a:r>
          </a:p>
          <a:p>
            <a:endParaRPr lang="en-US" sz="4400" b="1" dirty="0"/>
          </a:p>
          <a:p>
            <a:r>
              <a:rPr lang="en-US" sz="4400" b="1" dirty="0"/>
              <a:t>KNN or Naïve Bayes? </a:t>
            </a:r>
          </a:p>
        </p:txBody>
      </p:sp>
    </p:spTree>
    <p:extLst>
      <p:ext uri="{BB962C8B-B14F-4D97-AF65-F5344CB8AC3E}">
        <p14:creationId xmlns:p14="http://schemas.microsoft.com/office/powerpoint/2010/main" val="24847812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85855E6-B1FB-44E0-E3B4-63092C83D5D5}"/>
              </a:ext>
            </a:extLst>
          </p:cNvPr>
          <p:cNvPicPr>
            <a:picLocks noChangeAspect="1"/>
          </p:cNvPicPr>
          <p:nvPr/>
        </p:nvPicPr>
        <p:blipFill>
          <a:blip r:embed="rId3"/>
          <a:stretch>
            <a:fillRect/>
          </a:stretch>
        </p:blipFill>
        <p:spPr>
          <a:xfrm>
            <a:off x="1101625" y="797068"/>
            <a:ext cx="3428194" cy="4722061"/>
          </a:xfrm>
          <a:prstGeom prst="rect">
            <a:avLst/>
          </a:prstGeom>
          <a:ln>
            <a:noFill/>
          </a:ln>
          <a:effectLst>
            <a:softEdge rad="112500"/>
          </a:effectLst>
        </p:spPr>
      </p:pic>
      <p:sp>
        <p:nvSpPr>
          <p:cNvPr id="2" name="Title 1">
            <a:extLst>
              <a:ext uri="{FF2B5EF4-FFF2-40B4-BE49-F238E27FC236}">
                <a16:creationId xmlns:a16="http://schemas.microsoft.com/office/drawing/2014/main" id="{C6B8BE46-3032-53F7-430D-0453F2188038}"/>
              </a:ext>
            </a:extLst>
          </p:cNvPr>
          <p:cNvSpPr>
            <a:spLocks noGrp="1"/>
          </p:cNvSpPr>
          <p:nvPr>
            <p:ph type="title"/>
          </p:nvPr>
        </p:nvSpPr>
        <p:spPr>
          <a:xfrm>
            <a:off x="945780" y="-236578"/>
            <a:ext cx="10515600" cy="1325563"/>
          </a:xfrm>
        </p:spPr>
        <p:txBody>
          <a:bodyPr/>
          <a:lstStyle/>
          <a:p>
            <a:pPr algn="ctr"/>
            <a:r>
              <a:rPr lang="en-US" dirty="0"/>
              <a:t>KNN v. Naïve Bayes</a:t>
            </a:r>
          </a:p>
        </p:txBody>
      </p:sp>
      <p:sp>
        <p:nvSpPr>
          <p:cNvPr id="6" name="Rounded Rectangle 5">
            <a:extLst>
              <a:ext uri="{FF2B5EF4-FFF2-40B4-BE49-F238E27FC236}">
                <a16:creationId xmlns:a16="http://schemas.microsoft.com/office/drawing/2014/main" id="{33AEE5AE-242C-35B8-639C-ADCDACD8C73F}"/>
              </a:ext>
            </a:extLst>
          </p:cNvPr>
          <p:cNvSpPr/>
          <p:nvPr/>
        </p:nvSpPr>
        <p:spPr>
          <a:xfrm>
            <a:off x="1066175" y="797068"/>
            <a:ext cx="3755205" cy="4874388"/>
          </a:xfrm>
          <a:prstGeom prst="roundRect">
            <a:avLst/>
          </a:prstGeom>
          <a:noFill/>
          <a:ln w="5715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75FDBC37-2BF4-7AB6-EB96-43984D156BD9}"/>
              </a:ext>
            </a:extLst>
          </p:cNvPr>
          <p:cNvPicPr>
            <a:picLocks noGrp="1" noChangeAspect="1"/>
          </p:cNvPicPr>
          <p:nvPr>
            <p:ph sz="half" idx="2"/>
          </p:nvPr>
        </p:nvPicPr>
        <p:blipFill>
          <a:blip r:embed="rId4"/>
          <a:stretch>
            <a:fillRect/>
          </a:stretch>
        </p:blipFill>
        <p:spPr>
          <a:xfrm>
            <a:off x="7741779" y="963324"/>
            <a:ext cx="3348596" cy="4801981"/>
          </a:xfrm>
          <a:prstGeom prst="rect">
            <a:avLst/>
          </a:prstGeom>
        </p:spPr>
      </p:pic>
      <p:sp>
        <p:nvSpPr>
          <p:cNvPr id="9" name="Rounded Rectangle 8">
            <a:extLst>
              <a:ext uri="{FF2B5EF4-FFF2-40B4-BE49-F238E27FC236}">
                <a16:creationId xmlns:a16="http://schemas.microsoft.com/office/drawing/2014/main" id="{AA585A9B-09E2-2A64-CF71-42D9AA6525CB}"/>
              </a:ext>
            </a:extLst>
          </p:cNvPr>
          <p:cNvSpPr/>
          <p:nvPr/>
        </p:nvSpPr>
        <p:spPr>
          <a:xfrm>
            <a:off x="7581482" y="827238"/>
            <a:ext cx="3755206" cy="4960009"/>
          </a:xfrm>
          <a:prstGeom prst="roundRect">
            <a:avLst/>
          </a:prstGeom>
          <a:noFill/>
          <a:ln w="5715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88155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85855E6-B1FB-44E0-E3B4-63092C83D5D5}"/>
              </a:ext>
            </a:extLst>
          </p:cNvPr>
          <p:cNvPicPr>
            <a:picLocks noChangeAspect="1"/>
          </p:cNvPicPr>
          <p:nvPr/>
        </p:nvPicPr>
        <p:blipFill>
          <a:blip r:embed="rId3"/>
          <a:stretch>
            <a:fillRect/>
          </a:stretch>
        </p:blipFill>
        <p:spPr>
          <a:xfrm>
            <a:off x="1101625" y="797068"/>
            <a:ext cx="3428194" cy="4722061"/>
          </a:xfrm>
          <a:prstGeom prst="rect">
            <a:avLst/>
          </a:prstGeom>
          <a:ln>
            <a:noFill/>
          </a:ln>
          <a:effectLst>
            <a:softEdge rad="112500"/>
          </a:effectLst>
        </p:spPr>
      </p:pic>
      <p:sp>
        <p:nvSpPr>
          <p:cNvPr id="2" name="Title 1">
            <a:extLst>
              <a:ext uri="{FF2B5EF4-FFF2-40B4-BE49-F238E27FC236}">
                <a16:creationId xmlns:a16="http://schemas.microsoft.com/office/drawing/2014/main" id="{C6B8BE46-3032-53F7-430D-0453F2188038}"/>
              </a:ext>
            </a:extLst>
          </p:cNvPr>
          <p:cNvSpPr>
            <a:spLocks noGrp="1"/>
          </p:cNvSpPr>
          <p:nvPr>
            <p:ph type="title"/>
          </p:nvPr>
        </p:nvSpPr>
        <p:spPr>
          <a:xfrm>
            <a:off x="1101625" y="-232868"/>
            <a:ext cx="10515600" cy="1325563"/>
          </a:xfrm>
        </p:spPr>
        <p:txBody>
          <a:bodyPr>
            <a:normAutofit/>
          </a:bodyPr>
          <a:lstStyle/>
          <a:p>
            <a:pPr algn="ctr"/>
            <a:r>
              <a:rPr lang="en-US" sz="4800" dirty="0"/>
              <a:t>KNN v. Naïve Bayes</a:t>
            </a:r>
          </a:p>
        </p:txBody>
      </p:sp>
      <p:pic>
        <p:nvPicPr>
          <p:cNvPr id="7" name="Content Placeholder 6">
            <a:extLst>
              <a:ext uri="{FF2B5EF4-FFF2-40B4-BE49-F238E27FC236}">
                <a16:creationId xmlns:a16="http://schemas.microsoft.com/office/drawing/2014/main" id="{75FDBC37-2BF4-7AB6-EB96-43984D156BD9}"/>
              </a:ext>
            </a:extLst>
          </p:cNvPr>
          <p:cNvPicPr>
            <a:picLocks noGrp="1" noChangeAspect="1"/>
          </p:cNvPicPr>
          <p:nvPr>
            <p:ph sz="half" idx="2"/>
          </p:nvPr>
        </p:nvPicPr>
        <p:blipFill>
          <a:blip r:embed="rId4"/>
          <a:stretch>
            <a:fillRect/>
          </a:stretch>
        </p:blipFill>
        <p:spPr>
          <a:xfrm>
            <a:off x="7741779" y="963324"/>
            <a:ext cx="3348596" cy="4801981"/>
          </a:xfrm>
          <a:prstGeom prst="rect">
            <a:avLst/>
          </a:prstGeom>
        </p:spPr>
      </p:pic>
      <p:sp>
        <p:nvSpPr>
          <p:cNvPr id="9" name="Rounded Rectangle 8">
            <a:extLst>
              <a:ext uri="{FF2B5EF4-FFF2-40B4-BE49-F238E27FC236}">
                <a16:creationId xmlns:a16="http://schemas.microsoft.com/office/drawing/2014/main" id="{AA585A9B-09E2-2A64-CF71-42D9AA6525CB}"/>
              </a:ext>
            </a:extLst>
          </p:cNvPr>
          <p:cNvSpPr/>
          <p:nvPr/>
        </p:nvSpPr>
        <p:spPr>
          <a:xfrm>
            <a:off x="7581482" y="827238"/>
            <a:ext cx="3755206" cy="4960009"/>
          </a:xfrm>
          <a:prstGeom prst="roundRect">
            <a:avLst/>
          </a:prstGeom>
          <a:noFill/>
          <a:ln w="762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75099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B81AC-9AAF-195F-B8A1-35F9476D18BA}"/>
              </a:ext>
            </a:extLst>
          </p:cNvPr>
          <p:cNvSpPr>
            <a:spLocks noGrp="1"/>
          </p:cNvSpPr>
          <p:nvPr>
            <p:ph type="title"/>
          </p:nvPr>
        </p:nvSpPr>
        <p:spPr>
          <a:xfrm>
            <a:off x="193964" y="946611"/>
            <a:ext cx="4996152" cy="608076"/>
          </a:xfrm>
        </p:spPr>
        <p:txBody>
          <a:bodyPr/>
          <a:lstStyle/>
          <a:p>
            <a:r>
              <a:rPr lang="en-US" dirty="0" err="1"/>
              <a:t>rkarthikeyan@smu.edu</a:t>
            </a:r>
            <a:endParaRPr lang="en-US" dirty="0"/>
          </a:p>
        </p:txBody>
      </p:sp>
      <p:sp>
        <p:nvSpPr>
          <p:cNvPr id="3" name="Content Placeholder 2">
            <a:extLst>
              <a:ext uri="{FF2B5EF4-FFF2-40B4-BE49-F238E27FC236}">
                <a16:creationId xmlns:a16="http://schemas.microsoft.com/office/drawing/2014/main" id="{66093935-1BE8-4DF4-7F94-B36824D2D7AB}"/>
              </a:ext>
            </a:extLst>
          </p:cNvPr>
          <p:cNvSpPr>
            <a:spLocks noGrp="1"/>
          </p:cNvSpPr>
          <p:nvPr>
            <p:ph idx="1"/>
          </p:nvPr>
        </p:nvSpPr>
        <p:spPr>
          <a:xfrm>
            <a:off x="6303818" y="2431473"/>
            <a:ext cx="5533304" cy="1466157"/>
          </a:xfrm>
        </p:spPr>
        <p:txBody>
          <a:bodyPr>
            <a:normAutofit/>
          </a:bodyPr>
          <a:lstStyle/>
          <a:p>
            <a:pPr marL="0" indent="0" algn="ctr">
              <a:buNone/>
            </a:pPr>
            <a:r>
              <a:rPr lang="en-US" sz="8000" dirty="0"/>
              <a:t>Thank You</a:t>
            </a:r>
          </a:p>
        </p:txBody>
      </p:sp>
      <p:sp>
        <p:nvSpPr>
          <p:cNvPr id="10" name="TextBox 9">
            <a:extLst>
              <a:ext uri="{FF2B5EF4-FFF2-40B4-BE49-F238E27FC236}">
                <a16:creationId xmlns:a16="http://schemas.microsoft.com/office/drawing/2014/main" id="{FFDCB0D0-E3A2-EB5F-0C7A-A76BA48165AC}"/>
              </a:ext>
            </a:extLst>
          </p:cNvPr>
          <p:cNvSpPr txBox="1"/>
          <p:nvPr/>
        </p:nvSpPr>
        <p:spPr>
          <a:xfrm>
            <a:off x="193964" y="5703570"/>
            <a:ext cx="6109854" cy="923330"/>
          </a:xfrm>
          <a:prstGeom prst="rect">
            <a:avLst/>
          </a:prstGeom>
          <a:noFill/>
        </p:spPr>
        <p:txBody>
          <a:bodyPr wrap="square">
            <a:spAutoFit/>
          </a:bodyPr>
          <a:lstStyle/>
          <a:p>
            <a:r>
              <a:rPr lang="en-US" dirty="0"/>
              <a:t>Check out a link to my Attrition Shiny App!</a:t>
            </a:r>
          </a:p>
          <a:p>
            <a:endParaRPr lang="en-US" dirty="0"/>
          </a:p>
          <a:p>
            <a:r>
              <a:rPr lang="en-US" dirty="0"/>
              <a:t>https://</a:t>
            </a:r>
            <a:r>
              <a:rPr lang="en-US" dirty="0" err="1"/>
              <a:t>renu-karthikeyan.shinyapps.io</a:t>
            </a:r>
            <a:r>
              <a:rPr lang="en-US" dirty="0"/>
              <a:t>/Attempt2/</a:t>
            </a:r>
          </a:p>
        </p:txBody>
      </p:sp>
    </p:spTree>
    <p:extLst>
      <p:ext uri="{BB962C8B-B14F-4D97-AF65-F5344CB8AC3E}">
        <p14:creationId xmlns:p14="http://schemas.microsoft.com/office/powerpoint/2010/main" val="3682566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13">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8913556-EB64-67BE-C9C9-343D66DC5C74}"/>
              </a:ext>
            </a:extLst>
          </p:cNvPr>
          <p:cNvSpPr>
            <a:spLocks noGrp="1"/>
          </p:cNvSpPr>
          <p:nvPr>
            <p:ph type="title"/>
          </p:nvPr>
        </p:nvSpPr>
        <p:spPr>
          <a:xfrm>
            <a:off x="334093" y="159610"/>
            <a:ext cx="8346199" cy="1800526"/>
          </a:xfrm>
        </p:spPr>
        <p:txBody>
          <a:bodyPr>
            <a:normAutofit/>
          </a:bodyPr>
          <a:lstStyle/>
          <a:p>
            <a:r>
              <a:rPr lang="en-US" dirty="0"/>
              <a:t>Overall Job Satisfaction</a:t>
            </a:r>
          </a:p>
        </p:txBody>
      </p:sp>
      <p:pic>
        <p:nvPicPr>
          <p:cNvPr id="5" name="Content Placeholder 4">
            <a:extLst>
              <a:ext uri="{FF2B5EF4-FFF2-40B4-BE49-F238E27FC236}">
                <a16:creationId xmlns:a16="http://schemas.microsoft.com/office/drawing/2014/main" id="{90D60EBB-A035-8656-F758-AADF9C7468CE}"/>
              </a:ext>
            </a:extLst>
          </p:cNvPr>
          <p:cNvPicPr>
            <a:picLocks noChangeAspect="1"/>
          </p:cNvPicPr>
          <p:nvPr/>
        </p:nvPicPr>
        <p:blipFill>
          <a:blip r:embed="rId3"/>
          <a:stretch>
            <a:fillRect/>
          </a:stretch>
        </p:blipFill>
        <p:spPr>
          <a:xfrm>
            <a:off x="2254095" y="1570833"/>
            <a:ext cx="7680761" cy="4685264"/>
          </a:xfrm>
          <a:prstGeom prst="rect">
            <a:avLst/>
          </a:prstGeom>
        </p:spPr>
      </p:pic>
    </p:spTree>
    <p:extLst>
      <p:ext uri="{BB962C8B-B14F-4D97-AF65-F5344CB8AC3E}">
        <p14:creationId xmlns:p14="http://schemas.microsoft.com/office/powerpoint/2010/main" val="3339539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188E3-34ED-E5F3-995F-E0C23EBA3964}"/>
              </a:ext>
            </a:extLst>
          </p:cNvPr>
          <p:cNvSpPr>
            <a:spLocks noGrp="1"/>
          </p:cNvSpPr>
          <p:nvPr>
            <p:ph type="title"/>
          </p:nvPr>
        </p:nvSpPr>
        <p:spPr>
          <a:xfrm>
            <a:off x="419100" y="385906"/>
            <a:ext cx="11353800" cy="1325563"/>
          </a:xfrm>
        </p:spPr>
        <p:txBody>
          <a:bodyPr>
            <a:normAutofit/>
          </a:bodyPr>
          <a:lstStyle/>
          <a:p>
            <a:r>
              <a:rPr lang="en-US" sz="3200" dirty="0"/>
              <a:t>Monthly Income and Age Categorized by Marital Status</a:t>
            </a:r>
          </a:p>
        </p:txBody>
      </p:sp>
      <p:pic>
        <p:nvPicPr>
          <p:cNvPr id="5" name="Content Placeholder 4">
            <a:extLst>
              <a:ext uri="{FF2B5EF4-FFF2-40B4-BE49-F238E27FC236}">
                <a16:creationId xmlns:a16="http://schemas.microsoft.com/office/drawing/2014/main" id="{5F6FD4DD-102B-74C5-5667-A992DFC29551}"/>
              </a:ext>
            </a:extLst>
          </p:cNvPr>
          <p:cNvPicPr>
            <a:picLocks noGrp="1" noChangeAspect="1"/>
          </p:cNvPicPr>
          <p:nvPr>
            <p:ph idx="1"/>
          </p:nvPr>
        </p:nvPicPr>
        <p:blipFill>
          <a:blip r:embed="rId3"/>
          <a:stretch>
            <a:fillRect/>
          </a:stretch>
        </p:blipFill>
        <p:spPr>
          <a:xfrm>
            <a:off x="1587221" y="1995487"/>
            <a:ext cx="9017558" cy="4119131"/>
          </a:xfrm>
        </p:spPr>
      </p:pic>
    </p:spTree>
    <p:extLst>
      <p:ext uri="{BB962C8B-B14F-4D97-AF65-F5344CB8AC3E}">
        <p14:creationId xmlns:p14="http://schemas.microsoft.com/office/powerpoint/2010/main" val="4237628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DD6FD-50BD-F76A-C7A5-ED101A0EB158}"/>
              </a:ext>
            </a:extLst>
          </p:cNvPr>
          <p:cNvSpPr>
            <a:spLocks noGrp="1"/>
          </p:cNvSpPr>
          <p:nvPr>
            <p:ph type="title"/>
          </p:nvPr>
        </p:nvSpPr>
        <p:spPr/>
        <p:txBody>
          <a:bodyPr/>
          <a:lstStyle/>
          <a:p>
            <a:r>
              <a:rPr lang="en-US" dirty="0"/>
              <a:t>Job Involvement and Monthly Income</a:t>
            </a:r>
          </a:p>
        </p:txBody>
      </p:sp>
      <p:pic>
        <p:nvPicPr>
          <p:cNvPr id="5" name="Content Placeholder 4">
            <a:extLst>
              <a:ext uri="{FF2B5EF4-FFF2-40B4-BE49-F238E27FC236}">
                <a16:creationId xmlns:a16="http://schemas.microsoft.com/office/drawing/2014/main" id="{CD0D7069-06BF-F9A2-8EFE-883B52E5F894}"/>
              </a:ext>
            </a:extLst>
          </p:cNvPr>
          <p:cNvPicPr>
            <a:picLocks noGrp="1" noChangeAspect="1"/>
          </p:cNvPicPr>
          <p:nvPr>
            <p:ph idx="1"/>
          </p:nvPr>
        </p:nvPicPr>
        <p:blipFill>
          <a:blip r:embed="rId3"/>
          <a:stretch>
            <a:fillRect/>
          </a:stretch>
        </p:blipFill>
        <p:spPr>
          <a:xfrm>
            <a:off x="838200" y="1610041"/>
            <a:ext cx="9841139" cy="4507392"/>
          </a:xfrm>
        </p:spPr>
      </p:pic>
    </p:spTree>
    <p:extLst>
      <p:ext uri="{BB962C8B-B14F-4D97-AF65-F5344CB8AC3E}">
        <p14:creationId xmlns:p14="http://schemas.microsoft.com/office/powerpoint/2010/main" val="3671785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85247-A41C-9CA7-8DA0-457EC1FC710C}"/>
              </a:ext>
            </a:extLst>
          </p:cNvPr>
          <p:cNvSpPr>
            <a:spLocks noGrp="1"/>
          </p:cNvSpPr>
          <p:nvPr>
            <p:ph type="title"/>
          </p:nvPr>
        </p:nvSpPr>
        <p:spPr>
          <a:xfrm>
            <a:off x="430181" y="109553"/>
            <a:ext cx="10515600" cy="1325563"/>
          </a:xfrm>
        </p:spPr>
        <p:txBody>
          <a:bodyPr/>
          <a:lstStyle/>
          <a:p>
            <a:r>
              <a:rPr lang="en-US" dirty="0"/>
              <a:t>Job Involvement and Monthly Income</a:t>
            </a:r>
          </a:p>
        </p:txBody>
      </p:sp>
      <p:pic>
        <p:nvPicPr>
          <p:cNvPr id="5" name="Content Placeholder 4">
            <a:extLst>
              <a:ext uri="{FF2B5EF4-FFF2-40B4-BE49-F238E27FC236}">
                <a16:creationId xmlns:a16="http://schemas.microsoft.com/office/drawing/2014/main" id="{38E1F798-C05E-5851-855E-3566B057D702}"/>
              </a:ext>
            </a:extLst>
          </p:cNvPr>
          <p:cNvPicPr>
            <a:picLocks noGrp="1" noChangeAspect="1"/>
          </p:cNvPicPr>
          <p:nvPr>
            <p:ph idx="1"/>
          </p:nvPr>
        </p:nvPicPr>
        <p:blipFill>
          <a:blip r:embed="rId3"/>
          <a:stretch>
            <a:fillRect/>
          </a:stretch>
        </p:blipFill>
        <p:spPr>
          <a:xfrm>
            <a:off x="1945529" y="1302895"/>
            <a:ext cx="8300942" cy="5235128"/>
          </a:xfrm>
        </p:spPr>
      </p:pic>
    </p:spTree>
    <p:extLst>
      <p:ext uri="{BB962C8B-B14F-4D97-AF65-F5344CB8AC3E}">
        <p14:creationId xmlns:p14="http://schemas.microsoft.com/office/powerpoint/2010/main" val="26931511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13">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8913556-EB64-67BE-C9C9-343D66DC5C74}"/>
              </a:ext>
            </a:extLst>
          </p:cNvPr>
          <p:cNvSpPr>
            <a:spLocks noGrp="1"/>
          </p:cNvSpPr>
          <p:nvPr>
            <p:ph type="title"/>
          </p:nvPr>
        </p:nvSpPr>
        <p:spPr>
          <a:xfrm>
            <a:off x="161967" y="-114846"/>
            <a:ext cx="11865016" cy="1800526"/>
          </a:xfrm>
        </p:spPr>
        <p:txBody>
          <a:bodyPr>
            <a:normAutofit/>
          </a:bodyPr>
          <a:lstStyle/>
          <a:p>
            <a:r>
              <a:rPr lang="en-US" sz="3600" dirty="0"/>
              <a:t>Number of Companies Worked and Monthly Income</a:t>
            </a:r>
          </a:p>
        </p:txBody>
      </p:sp>
      <p:pic>
        <p:nvPicPr>
          <p:cNvPr id="4" name="Picture 3">
            <a:extLst>
              <a:ext uri="{FF2B5EF4-FFF2-40B4-BE49-F238E27FC236}">
                <a16:creationId xmlns:a16="http://schemas.microsoft.com/office/drawing/2014/main" id="{4B5B1CC1-7974-267B-8E7A-78C85C7EF0E8}"/>
              </a:ext>
            </a:extLst>
          </p:cNvPr>
          <p:cNvPicPr>
            <a:picLocks noChangeAspect="1"/>
          </p:cNvPicPr>
          <p:nvPr/>
        </p:nvPicPr>
        <p:blipFill>
          <a:blip r:embed="rId3"/>
          <a:stretch>
            <a:fillRect/>
          </a:stretch>
        </p:blipFill>
        <p:spPr>
          <a:xfrm>
            <a:off x="1918213" y="1372996"/>
            <a:ext cx="7772400" cy="5024581"/>
          </a:xfrm>
          <a:prstGeom prst="rect">
            <a:avLst/>
          </a:prstGeom>
        </p:spPr>
      </p:pic>
    </p:spTree>
    <p:extLst>
      <p:ext uri="{BB962C8B-B14F-4D97-AF65-F5344CB8AC3E}">
        <p14:creationId xmlns:p14="http://schemas.microsoft.com/office/powerpoint/2010/main" val="1960051230"/>
      </p:ext>
    </p:extLst>
  </p:cSld>
  <p:clrMapOvr>
    <a:masterClrMapping/>
  </p:clrMapOvr>
</p:sld>
</file>

<file path=ppt/theme/theme1.xml><?xml version="1.0" encoding="utf-8"?>
<a:theme xmlns:a="http://schemas.openxmlformats.org/drawingml/2006/main" name="BrushVTI">
  <a:themeElements>
    <a:clrScheme name="AnalogousFromRegularSeedRightStep">
      <a:dk1>
        <a:srgbClr val="000000"/>
      </a:dk1>
      <a:lt1>
        <a:srgbClr val="FFFFFF"/>
      </a:lt1>
      <a:dk2>
        <a:srgbClr val="3C3522"/>
      </a:dk2>
      <a:lt2>
        <a:srgbClr val="E2E8E7"/>
      </a:lt2>
      <a:accent1>
        <a:srgbClr val="E62A3E"/>
      </a:accent1>
      <a:accent2>
        <a:srgbClr val="D45218"/>
      </a:accent2>
      <a:accent3>
        <a:srgbClr val="CA9D25"/>
      </a:accent3>
      <a:accent4>
        <a:srgbClr val="97AD13"/>
      </a:accent4>
      <a:accent5>
        <a:srgbClr val="64B821"/>
      </a:accent5>
      <a:accent6>
        <a:srgbClr val="19BD15"/>
      </a:accent6>
      <a:hlink>
        <a:srgbClr val="309287"/>
      </a:hlink>
      <a:folHlink>
        <a:srgbClr val="7F7F7F"/>
      </a:folHlink>
    </a:clrScheme>
    <a:fontScheme name="Custom 3">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3579</TotalTime>
  <Words>3267</Words>
  <Application>Microsoft Macintosh PowerPoint</Application>
  <PresentationFormat>Widescreen</PresentationFormat>
  <Paragraphs>217</Paragraphs>
  <Slides>44</Slides>
  <Notes>39</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Century Gothic</vt:lpstr>
      <vt:lpstr>Söhne</vt:lpstr>
      <vt:lpstr>Wingdings</vt:lpstr>
      <vt:lpstr>BrushVTI</vt:lpstr>
      <vt:lpstr>Frito Lay Attrition Case Study</vt:lpstr>
      <vt:lpstr>Statement of Purpose</vt:lpstr>
      <vt:lpstr>Exploratory Data Analysis</vt:lpstr>
      <vt:lpstr>Full Data Set of All Employees Analysis</vt:lpstr>
      <vt:lpstr>Overall Job Satisfaction</vt:lpstr>
      <vt:lpstr>Monthly Income and Age Categorized by Marital Status</vt:lpstr>
      <vt:lpstr>Job Involvement and Monthly Income</vt:lpstr>
      <vt:lpstr>Job Involvement and Monthly Income</vt:lpstr>
      <vt:lpstr>Number of Companies Worked and Monthly Income</vt:lpstr>
      <vt:lpstr>Histogram of Monthly Income</vt:lpstr>
      <vt:lpstr>Histogram of Monthly Income Categorized by Gender</vt:lpstr>
      <vt:lpstr>Monthly Income and Distance from Home</vt:lpstr>
      <vt:lpstr>Monthly Income and Distance from Home Categorized by Gender</vt:lpstr>
      <vt:lpstr>Department and Job Satisfaction by Gender</vt:lpstr>
      <vt:lpstr>Age and Total Working Years with Monthly Income</vt:lpstr>
      <vt:lpstr>Attrition Specific Analysis</vt:lpstr>
      <vt:lpstr>Attrition by Department and Gender</vt:lpstr>
      <vt:lpstr>Attrition - Distance from Home, Job Satisfaction with Monthly Income</vt:lpstr>
      <vt:lpstr>Attrition - Monthly Income and Job Level with Age</vt:lpstr>
      <vt:lpstr>Attrition - Job Level by Age and Gender</vt:lpstr>
      <vt:lpstr>Attrition – Overtime by Gender</vt:lpstr>
      <vt:lpstr>Attrition - Percent Salary Hike and Number of Companies Worked</vt:lpstr>
      <vt:lpstr>Attrition – Histogram of Percent Salary Hike</vt:lpstr>
      <vt:lpstr>Attrition – Salary Hike and Years at Company</vt:lpstr>
      <vt:lpstr>Attrition – Education and Job Satisfaction Categorized by Education Field</vt:lpstr>
      <vt:lpstr>Building a Linear Regression Model to Predict Salary</vt:lpstr>
      <vt:lpstr>Model 1: Fitting a Model with All Predictors</vt:lpstr>
      <vt:lpstr>Model 2: Fitting a Linear Regression Model with Select Predictor</vt:lpstr>
      <vt:lpstr>Model 2 Summary Stats</vt:lpstr>
      <vt:lpstr>Comparing Model 1 and Model 2  Process</vt:lpstr>
      <vt:lpstr>Comparing Model 1 and Model 2 Summary Stats</vt:lpstr>
      <vt:lpstr>KNN Model to Determine Attrition</vt:lpstr>
      <vt:lpstr>KNN Model 1 with All Predictors</vt:lpstr>
      <vt:lpstr>KNN Model 1 with All Predictors</vt:lpstr>
      <vt:lpstr>KNN Model 1 with All Predictors k = 7 along with threshold change</vt:lpstr>
      <vt:lpstr>KNN Model 2 with Select Predictors</vt:lpstr>
      <vt:lpstr>KNN Model 2 with Select Predictors k = 10 without threshold change</vt:lpstr>
      <vt:lpstr>PowerPoint Presentation</vt:lpstr>
      <vt:lpstr>Naïve Bayes – Model 1 with All Predictors</vt:lpstr>
      <vt:lpstr>Naïve Bayes – Model 2 with Select Predictors</vt:lpstr>
      <vt:lpstr>PowerPoint Presentation</vt:lpstr>
      <vt:lpstr>KNN v. Naïve Bayes</vt:lpstr>
      <vt:lpstr>KNN v. Naïve Bayes</vt:lpstr>
      <vt:lpstr>rkarthikeyan@smu.edu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Frito Lay Attrition Case Study</dc:title>
  <dc:creator>Karthikeyan, Renu</dc:creator>
  <cp:lastModifiedBy>Karthikeyan, Renu</cp:lastModifiedBy>
  <cp:revision>45</cp:revision>
  <dcterms:created xsi:type="dcterms:W3CDTF">2023-12-07T05:21:19Z</dcterms:created>
  <dcterms:modified xsi:type="dcterms:W3CDTF">2023-12-09T17:00:22Z</dcterms:modified>
</cp:coreProperties>
</file>